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1" r:id="rId6"/>
    <p:sldId id="262" r:id="rId7"/>
    <p:sldId id="257" r:id="rId8"/>
    <p:sldId id="259" r:id="rId9"/>
    <p:sldId id="260"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varScale="1">
        <p:scale>
          <a:sx n="62" d="100"/>
          <a:sy n="62" d="100"/>
        </p:scale>
        <p:origin x="229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6DA2A6-186C-433F-A9D2-5C5C67E1374E}" type="datetimeFigureOut">
              <a:rPr lang="en-HK" smtClean="0"/>
              <a:t>6/9/2022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95219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DA2A6-186C-433F-A9D2-5C5C67E1374E}" type="datetimeFigureOut">
              <a:rPr lang="en-HK" smtClean="0"/>
              <a:t>6/9/2022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241674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DA2A6-186C-433F-A9D2-5C5C67E1374E}" type="datetimeFigureOut">
              <a:rPr lang="en-HK" smtClean="0"/>
              <a:t>6/9/2022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122529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DA2A6-186C-433F-A9D2-5C5C67E1374E}" type="datetimeFigureOut">
              <a:rPr lang="en-HK" smtClean="0"/>
              <a:t>6/9/2022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298272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DA2A6-186C-433F-A9D2-5C5C67E1374E}" type="datetimeFigureOut">
              <a:rPr lang="en-HK" smtClean="0"/>
              <a:t>6/9/2022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97245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DA2A6-186C-433F-A9D2-5C5C67E1374E}" type="datetimeFigureOut">
              <a:rPr lang="en-HK" smtClean="0"/>
              <a:t>6/9/2022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269256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DA2A6-186C-433F-A9D2-5C5C67E1374E}" type="datetimeFigureOut">
              <a:rPr lang="en-HK" smtClean="0"/>
              <a:t>6/9/2022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302911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DA2A6-186C-433F-A9D2-5C5C67E1374E}" type="datetimeFigureOut">
              <a:rPr lang="en-HK" smtClean="0"/>
              <a:t>6/9/2022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330579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DA2A6-186C-433F-A9D2-5C5C67E1374E}" type="datetimeFigureOut">
              <a:rPr lang="en-HK" smtClean="0"/>
              <a:t>6/9/2022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61325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6DA2A6-186C-433F-A9D2-5C5C67E1374E}" type="datetimeFigureOut">
              <a:rPr lang="en-HK" smtClean="0"/>
              <a:t>6/9/2022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222165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6DA2A6-186C-433F-A9D2-5C5C67E1374E}" type="datetimeFigureOut">
              <a:rPr lang="en-HK" smtClean="0"/>
              <a:t>6/9/2022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164C36D4-736E-4098-86CF-0314F4B76A8B}" type="slidenum">
              <a:rPr lang="en-HK" smtClean="0"/>
              <a:t>‹#›</a:t>
            </a:fld>
            <a:endParaRPr lang="en-HK"/>
          </a:p>
        </p:txBody>
      </p:sp>
    </p:spTree>
    <p:extLst>
      <p:ext uri="{BB962C8B-B14F-4D97-AF65-F5344CB8AC3E}">
        <p14:creationId xmlns:p14="http://schemas.microsoft.com/office/powerpoint/2010/main" val="177503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6DA2A6-186C-433F-A9D2-5C5C67E1374E}" type="datetimeFigureOut">
              <a:rPr lang="en-HK" smtClean="0"/>
              <a:t>6/9/2022</a:t>
            </a:fld>
            <a:endParaRPr lang="en-HK"/>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HK"/>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64C36D4-736E-4098-86CF-0314F4B76A8B}" type="slidenum">
              <a:rPr lang="en-HK" smtClean="0"/>
              <a:t>‹#›</a:t>
            </a:fld>
            <a:endParaRPr lang="en-HK"/>
          </a:p>
        </p:txBody>
      </p:sp>
    </p:spTree>
    <p:extLst>
      <p:ext uri="{BB962C8B-B14F-4D97-AF65-F5344CB8AC3E}">
        <p14:creationId xmlns:p14="http://schemas.microsoft.com/office/powerpoint/2010/main" val="3505822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liancealliance.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alliancealliance.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alliancealliance.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alliancealliance.com/"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alliancealliance.com/"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hyperlink" Target="https://xy2979.wixsite.com/website-4"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hyperlink" Target="http://www.alliancealliance.com/"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E17A7D71-62FB-4E98-A8D2-B041615378D7}"/>
              </a:ext>
            </a:extLst>
          </p:cNvPr>
          <p:cNvSpPr>
            <a:spLocks noChangeArrowheads="1"/>
          </p:cNvSpPr>
          <p:nvPr/>
        </p:nvSpPr>
        <p:spPr bwMode="auto">
          <a:xfrm>
            <a:off x="0" y="812711"/>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B11B1BEA-80D1-48B1-9D2C-E0642AE205DC}"/>
              </a:ext>
            </a:extLst>
          </p:cNvPr>
          <p:cNvSpPr>
            <a:spLocks noChangeArrowheads="1"/>
          </p:cNvSpPr>
          <p:nvPr/>
        </p:nvSpPr>
        <p:spPr bwMode="auto">
          <a:xfrm>
            <a:off x="152400" y="965111"/>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BE2C6CA3-3570-484F-8A76-E4F5AE980D86}"/>
              </a:ext>
            </a:extLst>
          </p:cNvPr>
          <p:cNvPicPr>
            <a:picLocks noChangeAspect="1"/>
          </p:cNvPicPr>
          <p:nvPr/>
        </p:nvPicPr>
        <p:blipFill>
          <a:blip r:embed="rId2"/>
          <a:stretch>
            <a:fillRect/>
          </a:stretch>
        </p:blipFill>
        <p:spPr>
          <a:xfrm>
            <a:off x="1551878" y="7984986"/>
            <a:ext cx="3684012" cy="997119"/>
          </a:xfrm>
          <a:prstGeom prst="rect">
            <a:avLst/>
          </a:prstGeom>
        </p:spPr>
      </p:pic>
      <p:sp>
        <p:nvSpPr>
          <p:cNvPr id="17" name="TextBox 16">
            <a:extLst>
              <a:ext uri="{FF2B5EF4-FFF2-40B4-BE49-F238E27FC236}">
                <a16:creationId xmlns:a16="http://schemas.microsoft.com/office/drawing/2014/main" id="{D7CBE17A-230D-488C-AE4D-7D7FE15C0C33}"/>
              </a:ext>
            </a:extLst>
          </p:cNvPr>
          <p:cNvSpPr txBox="1"/>
          <p:nvPr/>
        </p:nvSpPr>
        <p:spPr>
          <a:xfrm>
            <a:off x="3070802" y="8341630"/>
            <a:ext cx="3430772" cy="276999"/>
          </a:xfrm>
          <a:prstGeom prst="rect">
            <a:avLst/>
          </a:prstGeom>
          <a:noFill/>
        </p:spPr>
        <p:txBody>
          <a:bodyPr wrap="square">
            <a:spAutoFit/>
          </a:bodyPr>
          <a:lstStyle/>
          <a:p>
            <a:pPr algn="r"/>
            <a:r>
              <a:rPr lang="en-GB" sz="1200" u="sng" dirty="0">
                <a:solidFill>
                  <a:srgbClr val="0563C1"/>
                </a:solidFill>
                <a:effectLst/>
                <a:latin typeface="Arial" panose="020B0604020202020204" pitchFamily="34" charset="0"/>
                <a:ea typeface="PMingLiU" panose="02020500000000000000" pitchFamily="18" charset="-120"/>
                <a:hlinkClick r:id="rId3"/>
              </a:rPr>
              <a:t>www.alliancealliance.com</a:t>
            </a:r>
            <a:endParaRPr lang="en-HK" sz="1200" dirty="0">
              <a:effectLst/>
              <a:latin typeface="Calibri" panose="020F0502020204030204" pitchFamily="34" charset="0"/>
              <a:ea typeface="PMingLiU" panose="02020500000000000000" pitchFamily="18" charset="-120"/>
            </a:endParaRPr>
          </a:p>
        </p:txBody>
      </p:sp>
      <p:sp>
        <p:nvSpPr>
          <p:cNvPr id="18" name="TextBox 17">
            <a:extLst>
              <a:ext uri="{FF2B5EF4-FFF2-40B4-BE49-F238E27FC236}">
                <a16:creationId xmlns:a16="http://schemas.microsoft.com/office/drawing/2014/main" id="{254A7379-49C0-437A-8A2A-AEC4CE9CC4BE}"/>
              </a:ext>
            </a:extLst>
          </p:cNvPr>
          <p:cNvSpPr txBox="1"/>
          <p:nvPr/>
        </p:nvSpPr>
        <p:spPr>
          <a:xfrm>
            <a:off x="396671" y="1901823"/>
            <a:ext cx="6067924" cy="415498"/>
          </a:xfrm>
          <a:prstGeom prst="rect">
            <a:avLst/>
          </a:prstGeom>
          <a:solidFill>
            <a:schemeClr val="accent1"/>
          </a:solidFill>
          <a:ln w="38100">
            <a:solidFill>
              <a:schemeClr val="accent1"/>
            </a:solidFill>
          </a:ln>
        </p:spPr>
        <p:txBody>
          <a:bodyPr wrap="square">
            <a:spAutoFit/>
          </a:bodyPr>
          <a:lstStyle/>
          <a:p>
            <a:pPr algn="dist" defTabSz="914400" eaLnBrk="0" fontAlgn="base" hangingPunct="0">
              <a:spcBef>
                <a:spcPct val="0"/>
              </a:spcBef>
              <a:spcAft>
                <a:spcPct val="0"/>
              </a:spcAft>
            </a:pPr>
            <a:r>
              <a:rPr lang="en-US" sz="2100" b="1" dirty="0">
                <a:solidFill>
                  <a:schemeClr val="bg1"/>
                </a:solidFill>
                <a:latin typeface="Arial Unicode MS"/>
              </a:rPr>
              <a:t>Incident News update </a:t>
            </a:r>
            <a:r>
              <a:rPr lang="en-US" sz="1600" b="1" dirty="0">
                <a:solidFill>
                  <a:schemeClr val="bg1"/>
                </a:solidFill>
                <a:latin typeface="Arial Unicode MS"/>
              </a:rPr>
              <a:t>(8</a:t>
            </a:r>
            <a:r>
              <a:rPr lang="en-US" sz="1600" b="1" baseline="30000" dirty="0">
                <a:solidFill>
                  <a:schemeClr val="bg1"/>
                </a:solidFill>
                <a:latin typeface="Arial Unicode MS"/>
              </a:rPr>
              <a:t>th</a:t>
            </a:r>
            <a:r>
              <a:rPr lang="en-US" sz="1600" b="1" dirty="0">
                <a:solidFill>
                  <a:schemeClr val="bg1"/>
                </a:solidFill>
                <a:latin typeface="Arial Unicode MS"/>
              </a:rPr>
              <a:t> Apr 2022)</a:t>
            </a:r>
            <a:r>
              <a:rPr lang="en-US" dirty="0">
                <a:solidFill>
                  <a:schemeClr val="bg1"/>
                </a:solidFill>
                <a:latin typeface="Arial Unicode MS"/>
              </a:rPr>
              <a:t> </a:t>
            </a:r>
            <a:endParaRPr lang="en-HK" dirty="0">
              <a:solidFill>
                <a:schemeClr val="bg1"/>
              </a:solidFill>
            </a:endParaRPr>
          </a:p>
        </p:txBody>
      </p:sp>
      <p:sp>
        <p:nvSpPr>
          <p:cNvPr id="19" name="TextBox 18">
            <a:extLst>
              <a:ext uri="{FF2B5EF4-FFF2-40B4-BE49-F238E27FC236}">
                <a16:creationId xmlns:a16="http://schemas.microsoft.com/office/drawing/2014/main" id="{7B1C9C24-6893-4F4D-859B-25EEF8D1C3E4}"/>
              </a:ext>
            </a:extLst>
          </p:cNvPr>
          <p:cNvSpPr txBox="1"/>
          <p:nvPr/>
        </p:nvSpPr>
        <p:spPr>
          <a:xfrm>
            <a:off x="393342" y="1210060"/>
            <a:ext cx="6067796" cy="707886"/>
          </a:xfrm>
          <a:prstGeom prst="rect">
            <a:avLst/>
          </a:prstGeom>
          <a:solidFill>
            <a:schemeClr val="bg1">
              <a:lumMod val="95000"/>
            </a:schemeClr>
          </a:solidFill>
          <a:ln w="57150">
            <a:solidFill>
              <a:srgbClr val="0070C0"/>
            </a:solidFill>
          </a:ln>
        </p:spPr>
        <p:txBody>
          <a:bodyPr wrap="square">
            <a:spAutoFit/>
          </a:bodyPr>
          <a:lstStyle/>
          <a:p>
            <a:pPr algn="dist" defTabSz="914400" eaLnBrk="0" fontAlgn="base" hangingPunct="0">
              <a:spcBef>
                <a:spcPct val="0"/>
              </a:spcBef>
              <a:spcAft>
                <a:spcPct val="0"/>
              </a:spcAft>
            </a:pPr>
            <a:r>
              <a:rPr lang="en-US" sz="4000" b="1" dirty="0">
                <a:solidFill>
                  <a:schemeClr val="accent1">
                    <a:lumMod val="75000"/>
                  </a:schemeClr>
                </a:solidFill>
                <a:effectLst>
                  <a:outerShdw blurRad="38100" dist="38100" dir="2700000" algn="tl">
                    <a:srgbClr val="000000">
                      <a:alpha val="43137"/>
                    </a:srgbClr>
                  </a:outerShdw>
                </a:effectLst>
                <a:latin typeface="Arial Unicode MS"/>
              </a:rPr>
              <a:t>Alliance Sharing</a:t>
            </a:r>
            <a:r>
              <a:rPr lang="en-US" sz="3200" dirty="0">
                <a:solidFill>
                  <a:schemeClr val="bg1"/>
                </a:solidFill>
                <a:latin typeface="Arial Unicode MS"/>
              </a:rPr>
              <a:t> </a:t>
            </a:r>
            <a:r>
              <a:rPr lang="en-US" sz="2400" dirty="0">
                <a:latin typeface="Arial Unicode MS"/>
              </a:rPr>
              <a:t> </a:t>
            </a:r>
            <a:r>
              <a:rPr lang="en-US" sz="1100" dirty="0">
                <a:latin typeface="Arial Unicode MS"/>
              </a:rPr>
              <a:t> </a:t>
            </a:r>
            <a:endParaRPr lang="en-HK" sz="1100" dirty="0"/>
          </a:p>
        </p:txBody>
      </p:sp>
      <p:graphicFrame>
        <p:nvGraphicFramePr>
          <p:cNvPr id="2" name="Table 2">
            <a:extLst>
              <a:ext uri="{FF2B5EF4-FFF2-40B4-BE49-F238E27FC236}">
                <a16:creationId xmlns:a16="http://schemas.microsoft.com/office/drawing/2014/main" id="{B5C3936C-6F25-40E8-82A5-B64F0D0FFF66}"/>
              </a:ext>
            </a:extLst>
          </p:cNvPr>
          <p:cNvGraphicFramePr>
            <a:graphicFrameLocks noGrp="1"/>
          </p:cNvGraphicFramePr>
          <p:nvPr>
            <p:extLst>
              <p:ext uri="{D42A27DB-BD31-4B8C-83A1-F6EECF244321}">
                <p14:modId xmlns:p14="http://schemas.microsoft.com/office/powerpoint/2010/main" val="928911814"/>
              </p:ext>
            </p:extLst>
          </p:nvPr>
        </p:nvGraphicFramePr>
        <p:xfrm>
          <a:off x="393214" y="2476976"/>
          <a:ext cx="6087324" cy="415499"/>
        </p:xfrm>
        <a:graphic>
          <a:graphicData uri="http://schemas.openxmlformats.org/drawingml/2006/table">
            <a:tbl>
              <a:tblPr firstRow="1" bandRow="1">
                <a:tableStyleId>{5C22544A-7EE6-4342-B048-85BDC9FD1C3A}</a:tableStyleId>
              </a:tblPr>
              <a:tblGrid>
                <a:gridCol w="6087324">
                  <a:extLst>
                    <a:ext uri="{9D8B030D-6E8A-4147-A177-3AD203B41FA5}">
                      <a16:colId xmlns:a16="http://schemas.microsoft.com/office/drawing/2014/main" val="2108218060"/>
                    </a:ext>
                  </a:extLst>
                </a:gridCol>
              </a:tblGrid>
              <a:tr h="415499">
                <a:tc>
                  <a:txBody>
                    <a:bodyPr/>
                    <a:lstStyle/>
                    <a:p>
                      <a:pPr rtl="0"/>
                      <a:r>
                        <a:rPr lang="en-US" sz="1600" b="1" u="sng" kern="1200" dirty="0">
                          <a:solidFill>
                            <a:schemeClr val="accent1">
                              <a:lumMod val="50000"/>
                            </a:schemeClr>
                          </a:solidFill>
                          <a:effectLst/>
                          <a:latin typeface="+mn-lt"/>
                          <a:ea typeface="+mn-ea"/>
                          <a:cs typeface="+mn-cs"/>
                        </a:rPr>
                        <a:t>DHL</a:t>
                      </a:r>
                      <a:r>
                        <a:rPr lang="en-US" sz="1350" b="1" u="sng" kern="1200" dirty="0">
                          <a:solidFill>
                            <a:schemeClr val="accent1">
                              <a:lumMod val="50000"/>
                            </a:schemeClr>
                          </a:solidFill>
                          <a:effectLst/>
                          <a:latin typeface="+mn-lt"/>
                          <a:ea typeface="+mn-ea"/>
                          <a:cs typeface="+mn-cs"/>
                        </a:rPr>
                        <a:t> 757-200 </a:t>
                      </a:r>
                      <a:r>
                        <a:rPr lang="en-US" sz="1600" b="1" u="sng" kern="1200" dirty="0">
                          <a:solidFill>
                            <a:schemeClr val="accent1">
                              <a:lumMod val="50000"/>
                            </a:schemeClr>
                          </a:solidFill>
                          <a:effectLst/>
                          <a:latin typeface="+mn-lt"/>
                          <a:ea typeface="+mn-ea"/>
                          <a:cs typeface="+mn-cs"/>
                        </a:rPr>
                        <a:t>Cargo Fighter Emergency Landing at SJO Broken into 2 half</a:t>
                      </a:r>
                      <a:endParaRPr lang="en-US" sz="1600" b="1" kern="1200" dirty="0">
                        <a:solidFill>
                          <a:schemeClr val="accent1">
                            <a:lumMod val="50000"/>
                          </a:schemeClr>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486381399"/>
                  </a:ext>
                </a:extLst>
              </a:tr>
            </a:tbl>
          </a:graphicData>
        </a:graphic>
      </p:graphicFrame>
      <p:sp>
        <p:nvSpPr>
          <p:cNvPr id="10" name="TextBox 9">
            <a:extLst>
              <a:ext uri="{FF2B5EF4-FFF2-40B4-BE49-F238E27FC236}">
                <a16:creationId xmlns:a16="http://schemas.microsoft.com/office/drawing/2014/main" id="{756A54C2-7055-4516-9573-E9F22973E65B}"/>
              </a:ext>
            </a:extLst>
          </p:cNvPr>
          <p:cNvSpPr txBox="1"/>
          <p:nvPr/>
        </p:nvSpPr>
        <p:spPr>
          <a:xfrm>
            <a:off x="367067" y="2954492"/>
            <a:ext cx="6134507" cy="4324261"/>
          </a:xfrm>
          <a:prstGeom prst="rect">
            <a:avLst/>
          </a:prstGeom>
          <a:noFill/>
        </p:spPr>
        <p:txBody>
          <a:bodyPr wrap="square">
            <a:spAutoFit/>
          </a:bodyPr>
          <a:lstStyle/>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chemeClr val="accent1">
                  <a:lumMod val="50000"/>
                </a:schemeClr>
              </a:solidFill>
              <a:effectLst/>
              <a:latin typeface="+mn-lt"/>
              <a:ea typeface="+mn-ea"/>
              <a:cs typeface="+mn-cs"/>
            </a:endParaRPr>
          </a:p>
          <a:p>
            <a:pPr algn="just" rtl="0"/>
            <a:r>
              <a:rPr lang="en-US" sz="1100" dirty="0">
                <a:solidFill>
                  <a:schemeClr val="accent1">
                    <a:lumMod val="50000"/>
                  </a:schemeClr>
                </a:solidFill>
              </a:rPr>
              <a:t>Source : Mr. Tyn van Amelsfoort </a:t>
            </a:r>
          </a:p>
          <a:p>
            <a:pPr algn="just" rtl="0"/>
            <a:r>
              <a:rPr lang="en-US" sz="1100" dirty="0">
                <a:solidFill>
                  <a:schemeClr val="accent1">
                    <a:lumMod val="50000"/>
                  </a:schemeClr>
                </a:solidFill>
              </a:rPr>
              <a:t>Factcheck source : Reuters, Simplflying.com, france24 </a:t>
            </a:r>
            <a:endParaRPr lang="en-US" sz="1100" b="0" kern="1200" dirty="0">
              <a:solidFill>
                <a:schemeClr val="accent1">
                  <a:lumMod val="50000"/>
                </a:schemeClr>
              </a:solidFill>
              <a:effectLst/>
              <a:latin typeface="+mn-lt"/>
              <a:ea typeface="+mn-ea"/>
              <a:cs typeface="+mn-cs"/>
            </a:endParaRPr>
          </a:p>
        </p:txBody>
      </p:sp>
      <p:sp>
        <p:nvSpPr>
          <p:cNvPr id="3" name="Rectangle 2">
            <a:extLst>
              <a:ext uri="{FF2B5EF4-FFF2-40B4-BE49-F238E27FC236}">
                <a16:creationId xmlns:a16="http://schemas.microsoft.com/office/drawing/2014/main" id="{A01A89ED-85D8-4A30-BB7F-430C88F635E2}"/>
              </a:ext>
            </a:extLst>
          </p:cNvPr>
          <p:cNvSpPr/>
          <p:nvPr/>
        </p:nvSpPr>
        <p:spPr>
          <a:xfrm>
            <a:off x="869383" y="7922969"/>
            <a:ext cx="1261884" cy="338554"/>
          </a:xfrm>
          <a:prstGeom prst="rect">
            <a:avLst/>
          </a:prstGeom>
          <a:noFill/>
        </p:spPr>
        <p:txBody>
          <a:bodyPr wrap="none" lIns="91440" tIns="45720" rIns="91440" bIns="45720">
            <a:spAutoFit/>
            <a:scene3d>
              <a:camera prst="perspectiveHeroicExtremeRightFacing" fov="5400000">
                <a:rot lat="1200000" lon="21000000" rev="174516"/>
              </a:camera>
              <a:lightRig rig="threePt" dir="t"/>
            </a:scene3d>
            <a:sp3d z="6350" extrusionH="50800">
              <a:bevelT w="69850" h="44450"/>
              <a:bevelB w="101600" h="12700"/>
            </a:sp3d>
          </a:bodyPr>
          <a:lstStyle/>
          <a:p>
            <a:pPr algn="ctr"/>
            <a:r>
              <a:rPr lang="en-US" sz="1600" b="0" cap="none" spc="0" dirty="0">
                <a:ln w="0"/>
                <a:solidFill>
                  <a:schemeClr val="accent1"/>
                </a:solidFill>
                <a:effectLst>
                  <a:glow>
                    <a:schemeClr val="accent1">
                      <a:alpha val="41000"/>
                    </a:schemeClr>
                  </a:glow>
                  <a:outerShdw blurRad="38100" dist="25400" dir="5400000" algn="ctr" rotWithShape="0">
                    <a:srgbClr val="6E747A">
                      <a:alpha val="43000"/>
                    </a:srgbClr>
                  </a:outerShdw>
                </a:effectLst>
                <a:latin typeface="Sylfaen" panose="010A0502050306030303" pitchFamily="18" charset="0"/>
              </a:rPr>
              <a:t>Powered by </a:t>
            </a:r>
          </a:p>
        </p:txBody>
      </p:sp>
      <p:pic>
        <p:nvPicPr>
          <p:cNvPr id="7" name="Picture 6">
            <a:extLst>
              <a:ext uri="{FF2B5EF4-FFF2-40B4-BE49-F238E27FC236}">
                <a16:creationId xmlns:a16="http://schemas.microsoft.com/office/drawing/2014/main" id="{E0CAF78B-3EF7-4A84-A2CE-1735D5418AF5}"/>
              </a:ext>
            </a:extLst>
          </p:cNvPr>
          <p:cNvPicPr>
            <a:picLocks noChangeAspect="1"/>
          </p:cNvPicPr>
          <p:nvPr/>
        </p:nvPicPr>
        <p:blipFill>
          <a:blip r:embed="rId4"/>
          <a:stretch>
            <a:fillRect/>
          </a:stretch>
        </p:blipFill>
        <p:spPr>
          <a:xfrm>
            <a:off x="152400" y="6018061"/>
            <a:ext cx="3059382" cy="1890912"/>
          </a:xfrm>
          <a:prstGeom prst="rect">
            <a:avLst/>
          </a:prstGeom>
        </p:spPr>
      </p:pic>
      <p:pic>
        <p:nvPicPr>
          <p:cNvPr id="9" name="Picture 8">
            <a:extLst>
              <a:ext uri="{FF2B5EF4-FFF2-40B4-BE49-F238E27FC236}">
                <a16:creationId xmlns:a16="http://schemas.microsoft.com/office/drawing/2014/main" id="{3AE84B60-992C-496D-B178-6D89571D8223}"/>
              </a:ext>
            </a:extLst>
          </p:cNvPr>
          <p:cNvPicPr>
            <a:picLocks noChangeAspect="1"/>
          </p:cNvPicPr>
          <p:nvPr/>
        </p:nvPicPr>
        <p:blipFill>
          <a:blip r:embed="rId5"/>
          <a:stretch>
            <a:fillRect/>
          </a:stretch>
        </p:blipFill>
        <p:spPr>
          <a:xfrm>
            <a:off x="3070802" y="6182184"/>
            <a:ext cx="3674744" cy="1709183"/>
          </a:xfrm>
          <a:prstGeom prst="rect">
            <a:avLst/>
          </a:prstGeom>
        </p:spPr>
      </p:pic>
      <p:pic>
        <p:nvPicPr>
          <p:cNvPr id="14" name="Picture 13">
            <a:extLst>
              <a:ext uri="{FF2B5EF4-FFF2-40B4-BE49-F238E27FC236}">
                <a16:creationId xmlns:a16="http://schemas.microsoft.com/office/drawing/2014/main" id="{E592D30B-AC6A-4451-93B4-BC02A4B605CC}"/>
              </a:ext>
            </a:extLst>
          </p:cNvPr>
          <p:cNvPicPr>
            <a:picLocks noChangeAspect="1"/>
          </p:cNvPicPr>
          <p:nvPr/>
        </p:nvPicPr>
        <p:blipFill>
          <a:blip r:embed="rId6"/>
          <a:stretch>
            <a:fillRect/>
          </a:stretch>
        </p:blipFill>
        <p:spPr>
          <a:xfrm>
            <a:off x="-1075565" y="4377753"/>
            <a:ext cx="4287347" cy="1622702"/>
          </a:xfrm>
          <a:prstGeom prst="rect">
            <a:avLst/>
          </a:prstGeom>
        </p:spPr>
      </p:pic>
      <p:pic>
        <p:nvPicPr>
          <p:cNvPr id="20" name="Picture 19">
            <a:extLst>
              <a:ext uri="{FF2B5EF4-FFF2-40B4-BE49-F238E27FC236}">
                <a16:creationId xmlns:a16="http://schemas.microsoft.com/office/drawing/2014/main" id="{D8AB6674-7E80-4DFF-A092-EF518A66059E}"/>
              </a:ext>
            </a:extLst>
          </p:cNvPr>
          <p:cNvPicPr>
            <a:picLocks noChangeAspect="1"/>
          </p:cNvPicPr>
          <p:nvPr/>
        </p:nvPicPr>
        <p:blipFill>
          <a:blip r:embed="rId7"/>
          <a:stretch>
            <a:fillRect/>
          </a:stretch>
        </p:blipFill>
        <p:spPr>
          <a:xfrm>
            <a:off x="2952281" y="4004504"/>
            <a:ext cx="3538652" cy="2240355"/>
          </a:xfrm>
          <a:prstGeom prst="rect">
            <a:avLst/>
          </a:prstGeom>
        </p:spPr>
      </p:pic>
      <p:sp>
        <p:nvSpPr>
          <p:cNvPr id="22" name="Rectangle 21">
            <a:extLst>
              <a:ext uri="{FF2B5EF4-FFF2-40B4-BE49-F238E27FC236}">
                <a16:creationId xmlns:a16="http://schemas.microsoft.com/office/drawing/2014/main" id="{952AC496-7B3E-477F-8875-58BF54D13CA8}"/>
              </a:ext>
            </a:extLst>
          </p:cNvPr>
          <p:cNvSpPr/>
          <p:nvPr/>
        </p:nvSpPr>
        <p:spPr>
          <a:xfrm>
            <a:off x="-592216" y="4004504"/>
            <a:ext cx="7450216" cy="676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3" name="Rectangle 22">
            <a:extLst>
              <a:ext uri="{FF2B5EF4-FFF2-40B4-BE49-F238E27FC236}">
                <a16:creationId xmlns:a16="http://schemas.microsoft.com/office/drawing/2014/main" id="{7D7463AC-69C9-4D97-BB3F-FB5787BDB638}"/>
              </a:ext>
            </a:extLst>
          </p:cNvPr>
          <p:cNvSpPr/>
          <p:nvPr/>
        </p:nvSpPr>
        <p:spPr>
          <a:xfrm>
            <a:off x="-654306" y="7742838"/>
            <a:ext cx="7450216" cy="183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4" name="Rectangle 23">
            <a:extLst>
              <a:ext uri="{FF2B5EF4-FFF2-40B4-BE49-F238E27FC236}">
                <a16:creationId xmlns:a16="http://schemas.microsoft.com/office/drawing/2014/main" id="{482425A9-FBA8-420A-BF0A-4896E7BD62F9}"/>
              </a:ext>
            </a:extLst>
          </p:cNvPr>
          <p:cNvSpPr/>
          <p:nvPr/>
        </p:nvSpPr>
        <p:spPr>
          <a:xfrm>
            <a:off x="-501906" y="5994799"/>
            <a:ext cx="7450216" cy="286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Rectangle 24">
            <a:extLst>
              <a:ext uri="{FF2B5EF4-FFF2-40B4-BE49-F238E27FC236}">
                <a16:creationId xmlns:a16="http://schemas.microsoft.com/office/drawing/2014/main" id="{B4976D81-85AE-4673-B39E-796339CCFCD0}"/>
              </a:ext>
            </a:extLst>
          </p:cNvPr>
          <p:cNvSpPr/>
          <p:nvPr/>
        </p:nvSpPr>
        <p:spPr>
          <a:xfrm>
            <a:off x="-1617417" y="4202392"/>
            <a:ext cx="2058812" cy="387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Rectangle 25">
            <a:extLst>
              <a:ext uri="{FF2B5EF4-FFF2-40B4-BE49-F238E27FC236}">
                <a16:creationId xmlns:a16="http://schemas.microsoft.com/office/drawing/2014/main" id="{37F16FCA-AE60-4301-900D-D383FCAAA50C}"/>
              </a:ext>
            </a:extLst>
          </p:cNvPr>
          <p:cNvSpPr/>
          <p:nvPr/>
        </p:nvSpPr>
        <p:spPr>
          <a:xfrm>
            <a:off x="6490933" y="4507540"/>
            <a:ext cx="1392268" cy="387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Rectangle 26">
            <a:extLst>
              <a:ext uri="{FF2B5EF4-FFF2-40B4-BE49-F238E27FC236}">
                <a16:creationId xmlns:a16="http://schemas.microsoft.com/office/drawing/2014/main" id="{566F3CAA-C289-40C6-92CA-CB8B01BB4689}"/>
              </a:ext>
            </a:extLst>
          </p:cNvPr>
          <p:cNvSpPr/>
          <p:nvPr/>
        </p:nvSpPr>
        <p:spPr>
          <a:xfrm>
            <a:off x="2868038" y="4023357"/>
            <a:ext cx="343744" cy="387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TextBox 27">
            <a:extLst>
              <a:ext uri="{FF2B5EF4-FFF2-40B4-BE49-F238E27FC236}">
                <a16:creationId xmlns:a16="http://schemas.microsoft.com/office/drawing/2014/main" id="{6B6F5E10-F0DE-41BA-AD62-9FEDA40F995B}"/>
              </a:ext>
            </a:extLst>
          </p:cNvPr>
          <p:cNvSpPr txBox="1"/>
          <p:nvPr/>
        </p:nvSpPr>
        <p:spPr>
          <a:xfrm>
            <a:off x="2535386" y="5444842"/>
            <a:ext cx="45719" cy="584775"/>
          </a:xfrm>
          <a:prstGeom prst="rect">
            <a:avLst/>
          </a:prstGeom>
          <a:noFill/>
        </p:spPr>
        <p:txBody>
          <a:bodyPr wrap="square" rtlCol="0">
            <a:spAutoFit/>
          </a:bodyPr>
          <a:lstStyle/>
          <a:p>
            <a:r>
              <a:rPr lang="en-HK" sz="3200" b="1" dirty="0">
                <a:solidFill>
                  <a:schemeClr val="bg1"/>
                </a:solidFill>
                <a:effectLst>
                  <a:outerShdw blurRad="38100" dist="38100" dir="2700000" algn="tl">
                    <a:srgbClr val="000000">
                      <a:alpha val="43137"/>
                    </a:srgbClr>
                  </a:outerShdw>
                </a:effectLst>
              </a:rPr>
              <a:t>1</a:t>
            </a:r>
          </a:p>
        </p:txBody>
      </p:sp>
      <p:sp>
        <p:nvSpPr>
          <p:cNvPr id="29" name="TextBox 28">
            <a:extLst>
              <a:ext uri="{FF2B5EF4-FFF2-40B4-BE49-F238E27FC236}">
                <a16:creationId xmlns:a16="http://schemas.microsoft.com/office/drawing/2014/main" id="{26CA57C5-8D21-45E7-9317-530EC2EFEE34}"/>
              </a:ext>
            </a:extLst>
          </p:cNvPr>
          <p:cNvSpPr txBox="1"/>
          <p:nvPr/>
        </p:nvSpPr>
        <p:spPr>
          <a:xfrm>
            <a:off x="3383980" y="5451768"/>
            <a:ext cx="45719" cy="584775"/>
          </a:xfrm>
          <a:prstGeom prst="rect">
            <a:avLst/>
          </a:prstGeom>
          <a:noFill/>
        </p:spPr>
        <p:txBody>
          <a:bodyPr wrap="square" rtlCol="0">
            <a:spAutoFit/>
          </a:bodyPr>
          <a:lstStyle/>
          <a:p>
            <a:r>
              <a:rPr lang="en-HK" sz="3200" b="1" dirty="0">
                <a:solidFill>
                  <a:schemeClr val="bg1"/>
                </a:solidFill>
                <a:effectLst>
                  <a:outerShdw blurRad="38100" dist="38100" dir="2700000" algn="tl">
                    <a:srgbClr val="000000">
                      <a:alpha val="43137"/>
                    </a:srgbClr>
                  </a:outerShdw>
                </a:effectLst>
              </a:rPr>
              <a:t>2</a:t>
            </a:r>
          </a:p>
        </p:txBody>
      </p:sp>
      <p:sp>
        <p:nvSpPr>
          <p:cNvPr id="30" name="TextBox 29">
            <a:extLst>
              <a:ext uri="{FF2B5EF4-FFF2-40B4-BE49-F238E27FC236}">
                <a16:creationId xmlns:a16="http://schemas.microsoft.com/office/drawing/2014/main" id="{A8B8FDFA-73B6-4254-ADD7-8AB5412C2C4C}"/>
              </a:ext>
            </a:extLst>
          </p:cNvPr>
          <p:cNvSpPr txBox="1"/>
          <p:nvPr/>
        </p:nvSpPr>
        <p:spPr>
          <a:xfrm>
            <a:off x="2542312" y="6179138"/>
            <a:ext cx="115633" cy="584775"/>
          </a:xfrm>
          <a:prstGeom prst="rect">
            <a:avLst/>
          </a:prstGeom>
          <a:noFill/>
        </p:spPr>
        <p:txBody>
          <a:bodyPr wrap="square" rtlCol="0">
            <a:spAutoFit/>
          </a:bodyPr>
          <a:lstStyle/>
          <a:p>
            <a:r>
              <a:rPr lang="en-HK" sz="3200" b="1" dirty="0">
                <a:solidFill>
                  <a:schemeClr val="bg1"/>
                </a:solidFill>
                <a:effectLst>
                  <a:outerShdw blurRad="38100" dist="38100" dir="2700000" algn="tl">
                    <a:srgbClr val="000000">
                      <a:alpha val="43137"/>
                    </a:srgbClr>
                  </a:outerShdw>
                </a:effectLst>
              </a:rPr>
              <a:t>3</a:t>
            </a:r>
          </a:p>
        </p:txBody>
      </p:sp>
      <p:sp>
        <p:nvSpPr>
          <p:cNvPr id="31" name="TextBox 30">
            <a:extLst>
              <a:ext uri="{FF2B5EF4-FFF2-40B4-BE49-F238E27FC236}">
                <a16:creationId xmlns:a16="http://schemas.microsoft.com/office/drawing/2014/main" id="{35AD2B7C-65E7-47A6-849D-1F5A2FE54891}"/>
              </a:ext>
            </a:extLst>
          </p:cNvPr>
          <p:cNvSpPr txBox="1"/>
          <p:nvPr/>
        </p:nvSpPr>
        <p:spPr>
          <a:xfrm>
            <a:off x="3390906" y="6186064"/>
            <a:ext cx="115633" cy="584775"/>
          </a:xfrm>
          <a:prstGeom prst="rect">
            <a:avLst/>
          </a:prstGeom>
          <a:noFill/>
        </p:spPr>
        <p:txBody>
          <a:bodyPr wrap="square" rtlCol="0">
            <a:spAutoFit/>
          </a:bodyPr>
          <a:lstStyle/>
          <a:p>
            <a:r>
              <a:rPr lang="en-HK" sz="3200" b="1" dirty="0">
                <a:solidFill>
                  <a:schemeClr val="bg1"/>
                </a:solidFill>
                <a:effectLst>
                  <a:outerShdw blurRad="38100" dist="38100" dir="2700000" algn="tl">
                    <a:srgbClr val="000000">
                      <a:alpha val="43137"/>
                    </a:srgbClr>
                  </a:outerShdw>
                </a:effectLst>
              </a:rPr>
              <a:t>4</a:t>
            </a:r>
          </a:p>
        </p:txBody>
      </p:sp>
      <p:sp>
        <p:nvSpPr>
          <p:cNvPr id="33" name="TextBox 32">
            <a:extLst>
              <a:ext uri="{FF2B5EF4-FFF2-40B4-BE49-F238E27FC236}">
                <a16:creationId xmlns:a16="http://schemas.microsoft.com/office/drawing/2014/main" id="{A875A3B5-C1DE-43BD-B22F-2F1158ED311E}"/>
              </a:ext>
            </a:extLst>
          </p:cNvPr>
          <p:cNvSpPr txBox="1"/>
          <p:nvPr/>
        </p:nvSpPr>
        <p:spPr>
          <a:xfrm>
            <a:off x="377462" y="2877840"/>
            <a:ext cx="6174476" cy="1446550"/>
          </a:xfrm>
          <a:prstGeom prst="rect">
            <a:avLst/>
          </a:prstGeom>
          <a:noFill/>
        </p:spPr>
        <p:txBody>
          <a:bodyPr wrap="square">
            <a:spAutoFit/>
          </a:bodyPr>
          <a:lstStyle/>
          <a:p>
            <a:pPr rtl="0"/>
            <a:r>
              <a:rPr lang="en-US" sz="1400" b="1" kern="1200" dirty="0">
                <a:solidFill>
                  <a:schemeClr val="accent1">
                    <a:lumMod val="50000"/>
                  </a:schemeClr>
                </a:solidFill>
                <a:effectLst/>
                <a:latin typeface="+mn-lt"/>
                <a:ea typeface="+mn-ea"/>
                <a:cs typeface="+mn-cs"/>
              </a:rPr>
              <a:t>DHL 757-200 emergency landing</a:t>
            </a:r>
          </a:p>
          <a:p>
            <a:pPr algn="just" rtl="0"/>
            <a:r>
              <a:rPr lang="en-US" sz="1400" b="0" i="0" dirty="0">
                <a:solidFill>
                  <a:srgbClr val="000000"/>
                </a:solidFill>
                <a:effectLst/>
                <a:latin typeface="Roboto" panose="02000000000000000000" pitchFamily="2" charset="0"/>
              </a:rPr>
              <a:t>T</a:t>
            </a:r>
            <a:r>
              <a:rPr lang="en-US" sz="1200" b="0" i="0" dirty="0">
                <a:solidFill>
                  <a:srgbClr val="000000"/>
                </a:solidFill>
                <a:effectLst/>
                <a:latin typeface="Roboto" panose="02000000000000000000" pitchFamily="2" charset="0"/>
              </a:rPr>
              <a:t>he Cargo fighter just taken off at local time 10:30 7</a:t>
            </a:r>
            <a:r>
              <a:rPr lang="en-US" sz="1200" b="0" i="0" baseline="30000" dirty="0">
                <a:solidFill>
                  <a:srgbClr val="000000"/>
                </a:solidFill>
                <a:effectLst/>
                <a:latin typeface="Roboto" panose="02000000000000000000" pitchFamily="2" charset="0"/>
              </a:rPr>
              <a:t>th</a:t>
            </a:r>
            <a:r>
              <a:rPr lang="en-US" sz="1200" b="0" i="0" dirty="0">
                <a:solidFill>
                  <a:srgbClr val="000000"/>
                </a:solidFill>
                <a:effectLst/>
                <a:latin typeface="Roboto" panose="02000000000000000000" pitchFamily="2" charset="0"/>
              </a:rPr>
              <a:t> April 22, due </a:t>
            </a:r>
            <a:r>
              <a:rPr lang="en-US" sz="1200" dirty="0">
                <a:solidFill>
                  <a:srgbClr val="000000"/>
                </a:solidFill>
                <a:latin typeface="Roboto" panose="02000000000000000000" pitchFamily="2" charset="0"/>
              </a:rPr>
              <a:t>to a mechanical problem, forced to conduct emergency landing back to SJO </a:t>
            </a:r>
            <a:r>
              <a:rPr lang="en-US" sz="1200" b="0" i="0" dirty="0">
                <a:solidFill>
                  <a:srgbClr val="000000"/>
                </a:solidFill>
                <a:effectLst/>
                <a:latin typeface="Roboto" panose="02000000000000000000" pitchFamily="2" charset="0"/>
              </a:rPr>
              <a:t>Juan Santamaria international airport.</a:t>
            </a:r>
          </a:p>
          <a:p>
            <a:pPr algn="just" rtl="0"/>
            <a:r>
              <a:rPr lang="en-US" sz="1200" dirty="0">
                <a:solidFill>
                  <a:srgbClr val="000000"/>
                </a:solidFill>
                <a:latin typeface="Roboto" panose="02000000000000000000" pitchFamily="2" charset="0"/>
              </a:rPr>
              <a:t>Aircraft was broken into 2 half and all crew member safe, only one member under medical observation. </a:t>
            </a:r>
          </a:p>
          <a:p>
            <a:pPr algn="just" rtl="0"/>
            <a:r>
              <a:rPr lang="en-US" sz="1200" dirty="0">
                <a:solidFill>
                  <a:srgbClr val="000000"/>
                </a:solidFill>
                <a:latin typeface="Roboto" panose="02000000000000000000" pitchFamily="2" charset="0"/>
              </a:rPr>
              <a:t>Confirmed with Dangerous Goods on board.</a:t>
            </a:r>
          </a:p>
        </p:txBody>
      </p:sp>
    </p:spTree>
    <p:extLst>
      <p:ext uri="{BB962C8B-B14F-4D97-AF65-F5344CB8AC3E}">
        <p14:creationId xmlns:p14="http://schemas.microsoft.com/office/powerpoint/2010/main" val="345215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E17A7D71-62FB-4E98-A8D2-B041615378D7}"/>
              </a:ext>
            </a:extLst>
          </p:cNvPr>
          <p:cNvSpPr>
            <a:spLocks noChangeArrowheads="1"/>
          </p:cNvSpPr>
          <p:nvPr/>
        </p:nvSpPr>
        <p:spPr bwMode="auto">
          <a:xfrm>
            <a:off x="0" y="812711"/>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B11B1BEA-80D1-48B1-9D2C-E0642AE205DC}"/>
              </a:ext>
            </a:extLst>
          </p:cNvPr>
          <p:cNvSpPr>
            <a:spLocks noChangeArrowheads="1"/>
          </p:cNvSpPr>
          <p:nvPr/>
        </p:nvSpPr>
        <p:spPr bwMode="auto">
          <a:xfrm>
            <a:off x="152400" y="965111"/>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BE2C6CA3-3570-484F-8A76-E4F5AE980D86}"/>
              </a:ext>
            </a:extLst>
          </p:cNvPr>
          <p:cNvPicPr>
            <a:picLocks noChangeAspect="1"/>
          </p:cNvPicPr>
          <p:nvPr/>
        </p:nvPicPr>
        <p:blipFill>
          <a:blip r:embed="rId2"/>
          <a:stretch>
            <a:fillRect/>
          </a:stretch>
        </p:blipFill>
        <p:spPr>
          <a:xfrm>
            <a:off x="1551878" y="7984986"/>
            <a:ext cx="3684012" cy="997119"/>
          </a:xfrm>
          <a:prstGeom prst="rect">
            <a:avLst/>
          </a:prstGeom>
        </p:spPr>
      </p:pic>
      <p:sp>
        <p:nvSpPr>
          <p:cNvPr id="17" name="TextBox 16">
            <a:extLst>
              <a:ext uri="{FF2B5EF4-FFF2-40B4-BE49-F238E27FC236}">
                <a16:creationId xmlns:a16="http://schemas.microsoft.com/office/drawing/2014/main" id="{D7CBE17A-230D-488C-AE4D-7D7FE15C0C33}"/>
              </a:ext>
            </a:extLst>
          </p:cNvPr>
          <p:cNvSpPr txBox="1"/>
          <p:nvPr/>
        </p:nvSpPr>
        <p:spPr>
          <a:xfrm>
            <a:off x="3070802" y="8341630"/>
            <a:ext cx="3430772" cy="276999"/>
          </a:xfrm>
          <a:prstGeom prst="rect">
            <a:avLst/>
          </a:prstGeom>
          <a:noFill/>
        </p:spPr>
        <p:txBody>
          <a:bodyPr wrap="square">
            <a:spAutoFit/>
          </a:bodyPr>
          <a:lstStyle/>
          <a:p>
            <a:pPr algn="r"/>
            <a:r>
              <a:rPr lang="en-GB" sz="1200" u="sng" dirty="0">
                <a:solidFill>
                  <a:srgbClr val="0563C1"/>
                </a:solidFill>
                <a:effectLst/>
                <a:latin typeface="Arial" panose="020B0604020202020204" pitchFamily="34" charset="0"/>
                <a:ea typeface="PMingLiU" panose="02020500000000000000" pitchFamily="18" charset="-120"/>
                <a:hlinkClick r:id="rId3"/>
              </a:rPr>
              <a:t>www.alliancealliance.com</a:t>
            </a:r>
            <a:endParaRPr lang="en-HK" sz="1200" dirty="0">
              <a:effectLst/>
              <a:latin typeface="Calibri" panose="020F0502020204030204" pitchFamily="34" charset="0"/>
              <a:ea typeface="PMingLiU" panose="02020500000000000000" pitchFamily="18" charset="-120"/>
            </a:endParaRPr>
          </a:p>
        </p:txBody>
      </p:sp>
      <p:sp>
        <p:nvSpPr>
          <p:cNvPr id="18" name="TextBox 17">
            <a:extLst>
              <a:ext uri="{FF2B5EF4-FFF2-40B4-BE49-F238E27FC236}">
                <a16:creationId xmlns:a16="http://schemas.microsoft.com/office/drawing/2014/main" id="{254A7379-49C0-437A-8A2A-AEC4CE9CC4BE}"/>
              </a:ext>
            </a:extLst>
          </p:cNvPr>
          <p:cNvSpPr txBox="1"/>
          <p:nvPr/>
        </p:nvSpPr>
        <p:spPr>
          <a:xfrm>
            <a:off x="396671" y="1901823"/>
            <a:ext cx="6067924" cy="415498"/>
          </a:xfrm>
          <a:prstGeom prst="rect">
            <a:avLst/>
          </a:prstGeom>
          <a:solidFill>
            <a:schemeClr val="accent1"/>
          </a:solidFill>
          <a:ln w="38100">
            <a:solidFill>
              <a:schemeClr val="accent1"/>
            </a:solidFill>
          </a:ln>
        </p:spPr>
        <p:txBody>
          <a:bodyPr wrap="square">
            <a:spAutoFit/>
          </a:bodyPr>
          <a:lstStyle/>
          <a:p>
            <a:pPr algn="dist" defTabSz="914400" eaLnBrk="0" fontAlgn="base" hangingPunct="0">
              <a:spcBef>
                <a:spcPct val="0"/>
              </a:spcBef>
              <a:spcAft>
                <a:spcPct val="0"/>
              </a:spcAft>
            </a:pPr>
            <a:r>
              <a:rPr lang="en-US" sz="2100" b="1" dirty="0">
                <a:solidFill>
                  <a:schemeClr val="bg1"/>
                </a:solidFill>
                <a:latin typeface="Arial Unicode MS"/>
              </a:rPr>
              <a:t>Incident News update </a:t>
            </a:r>
            <a:r>
              <a:rPr lang="en-US" sz="1600" b="1" dirty="0">
                <a:solidFill>
                  <a:schemeClr val="bg1"/>
                </a:solidFill>
                <a:latin typeface="Arial Unicode MS"/>
              </a:rPr>
              <a:t>(8</a:t>
            </a:r>
            <a:r>
              <a:rPr lang="en-US" sz="1600" b="1" baseline="30000" dirty="0">
                <a:solidFill>
                  <a:schemeClr val="bg1"/>
                </a:solidFill>
                <a:latin typeface="Arial Unicode MS"/>
              </a:rPr>
              <a:t>th</a:t>
            </a:r>
            <a:r>
              <a:rPr lang="en-US" sz="1600" b="1" dirty="0">
                <a:solidFill>
                  <a:schemeClr val="bg1"/>
                </a:solidFill>
                <a:latin typeface="Arial Unicode MS"/>
              </a:rPr>
              <a:t> Apr 2022)</a:t>
            </a:r>
            <a:r>
              <a:rPr lang="en-US" dirty="0">
                <a:solidFill>
                  <a:schemeClr val="bg1"/>
                </a:solidFill>
                <a:latin typeface="Arial Unicode MS"/>
              </a:rPr>
              <a:t> </a:t>
            </a:r>
            <a:endParaRPr lang="en-HK" dirty="0">
              <a:solidFill>
                <a:schemeClr val="bg1"/>
              </a:solidFill>
            </a:endParaRPr>
          </a:p>
        </p:txBody>
      </p:sp>
      <p:sp>
        <p:nvSpPr>
          <p:cNvPr id="19" name="TextBox 18">
            <a:extLst>
              <a:ext uri="{FF2B5EF4-FFF2-40B4-BE49-F238E27FC236}">
                <a16:creationId xmlns:a16="http://schemas.microsoft.com/office/drawing/2014/main" id="{7B1C9C24-6893-4F4D-859B-25EEF8D1C3E4}"/>
              </a:ext>
            </a:extLst>
          </p:cNvPr>
          <p:cNvSpPr txBox="1"/>
          <p:nvPr/>
        </p:nvSpPr>
        <p:spPr>
          <a:xfrm>
            <a:off x="393342" y="1210060"/>
            <a:ext cx="6067796" cy="707886"/>
          </a:xfrm>
          <a:prstGeom prst="rect">
            <a:avLst/>
          </a:prstGeom>
          <a:solidFill>
            <a:schemeClr val="bg1">
              <a:lumMod val="95000"/>
            </a:schemeClr>
          </a:solidFill>
          <a:ln w="57150">
            <a:solidFill>
              <a:srgbClr val="0070C0"/>
            </a:solidFill>
          </a:ln>
        </p:spPr>
        <p:txBody>
          <a:bodyPr wrap="square">
            <a:spAutoFit/>
          </a:bodyPr>
          <a:lstStyle/>
          <a:p>
            <a:pPr algn="dist" defTabSz="914400" eaLnBrk="0" fontAlgn="base" hangingPunct="0">
              <a:spcBef>
                <a:spcPct val="0"/>
              </a:spcBef>
              <a:spcAft>
                <a:spcPct val="0"/>
              </a:spcAft>
            </a:pPr>
            <a:r>
              <a:rPr lang="en-US" sz="4000" b="1" dirty="0">
                <a:solidFill>
                  <a:schemeClr val="accent1">
                    <a:lumMod val="75000"/>
                  </a:schemeClr>
                </a:solidFill>
                <a:effectLst>
                  <a:outerShdw blurRad="38100" dist="38100" dir="2700000" algn="tl">
                    <a:srgbClr val="000000">
                      <a:alpha val="43137"/>
                    </a:srgbClr>
                  </a:outerShdw>
                </a:effectLst>
                <a:latin typeface="Arial Unicode MS"/>
              </a:rPr>
              <a:t>Alliance Sharing</a:t>
            </a:r>
            <a:r>
              <a:rPr lang="en-US" sz="3200" dirty="0">
                <a:solidFill>
                  <a:schemeClr val="bg1"/>
                </a:solidFill>
                <a:latin typeface="Arial Unicode MS"/>
              </a:rPr>
              <a:t> </a:t>
            </a:r>
            <a:r>
              <a:rPr lang="en-US" sz="2400" dirty="0">
                <a:latin typeface="Arial Unicode MS"/>
              </a:rPr>
              <a:t> </a:t>
            </a:r>
            <a:r>
              <a:rPr lang="en-US" sz="1100" dirty="0">
                <a:latin typeface="Arial Unicode MS"/>
              </a:rPr>
              <a:t> </a:t>
            </a:r>
            <a:endParaRPr lang="en-HK" sz="1100" dirty="0"/>
          </a:p>
        </p:txBody>
      </p:sp>
      <p:graphicFrame>
        <p:nvGraphicFramePr>
          <p:cNvPr id="2" name="Table 2">
            <a:extLst>
              <a:ext uri="{FF2B5EF4-FFF2-40B4-BE49-F238E27FC236}">
                <a16:creationId xmlns:a16="http://schemas.microsoft.com/office/drawing/2014/main" id="{B5C3936C-6F25-40E8-82A5-B64F0D0FFF66}"/>
              </a:ext>
            </a:extLst>
          </p:cNvPr>
          <p:cNvGraphicFramePr>
            <a:graphicFrameLocks noGrp="1"/>
          </p:cNvGraphicFramePr>
          <p:nvPr/>
        </p:nvGraphicFramePr>
        <p:xfrm>
          <a:off x="393214" y="2476976"/>
          <a:ext cx="6087324" cy="415499"/>
        </p:xfrm>
        <a:graphic>
          <a:graphicData uri="http://schemas.openxmlformats.org/drawingml/2006/table">
            <a:tbl>
              <a:tblPr firstRow="1" bandRow="1">
                <a:tableStyleId>{5C22544A-7EE6-4342-B048-85BDC9FD1C3A}</a:tableStyleId>
              </a:tblPr>
              <a:tblGrid>
                <a:gridCol w="6087324">
                  <a:extLst>
                    <a:ext uri="{9D8B030D-6E8A-4147-A177-3AD203B41FA5}">
                      <a16:colId xmlns:a16="http://schemas.microsoft.com/office/drawing/2014/main" val="2108218060"/>
                    </a:ext>
                  </a:extLst>
                </a:gridCol>
              </a:tblGrid>
              <a:tr h="415499">
                <a:tc>
                  <a:txBody>
                    <a:bodyPr/>
                    <a:lstStyle/>
                    <a:p>
                      <a:pPr rtl="0"/>
                      <a:r>
                        <a:rPr lang="en-US" sz="1600" b="1" u="sng" kern="1200" dirty="0">
                          <a:solidFill>
                            <a:schemeClr val="accent1">
                              <a:lumMod val="50000"/>
                            </a:schemeClr>
                          </a:solidFill>
                          <a:effectLst/>
                          <a:latin typeface="+mn-lt"/>
                          <a:ea typeface="+mn-ea"/>
                          <a:cs typeface="+mn-cs"/>
                        </a:rPr>
                        <a:t>DHL</a:t>
                      </a:r>
                      <a:r>
                        <a:rPr lang="en-US" sz="1350" b="1" u="sng" kern="1200" dirty="0">
                          <a:solidFill>
                            <a:schemeClr val="accent1">
                              <a:lumMod val="50000"/>
                            </a:schemeClr>
                          </a:solidFill>
                          <a:effectLst/>
                          <a:latin typeface="+mn-lt"/>
                          <a:ea typeface="+mn-ea"/>
                          <a:cs typeface="+mn-cs"/>
                        </a:rPr>
                        <a:t> 757-200 </a:t>
                      </a:r>
                      <a:r>
                        <a:rPr lang="en-US" sz="1600" b="1" u="sng" kern="1200" dirty="0">
                          <a:solidFill>
                            <a:schemeClr val="accent1">
                              <a:lumMod val="50000"/>
                            </a:schemeClr>
                          </a:solidFill>
                          <a:effectLst/>
                          <a:latin typeface="+mn-lt"/>
                          <a:ea typeface="+mn-ea"/>
                          <a:cs typeface="+mn-cs"/>
                        </a:rPr>
                        <a:t>Cargo Fighter Emergency Landing at SJO Broken into 2 half</a:t>
                      </a:r>
                      <a:endParaRPr lang="en-US" sz="1600" b="1" kern="1200" dirty="0">
                        <a:solidFill>
                          <a:schemeClr val="accent1">
                            <a:lumMod val="50000"/>
                          </a:schemeClr>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486381399"/>
                  </a:ext>
                </a:extLst>
              </a:tr>
            </a:tbl>
          </a:graphicData>
        </a:graphic>
      </p:graphicFrame>
      <p:sp>
        <p:nvSpPr>
          <p:cNvPr id="10" name="TextBox 9">
            <a:extLst>
              <a:ext uri="{FF2B5EF4-FFF2-40B4-BE49-F238E27FC236}">
                <a16:creationId xmlns:a16="http://schemas.microsoft.com/office/drawing/2014/main" id="{756A54C2-7055-4516-9573-E9F22973E65B}"/>
              </a:ext>
            </a:extLst>
          </p:cNvPr>
          <p:cNvSpPr txBox="1"/>
          <p:nvPr/>
        </p:nvSpPr>
        <p:spPr>
          <a:xfrm>
            <a:off x="367067" y="2954492"/>
            <a:ext cx="6134507" cy="5001369"/>
          </a:xfrm>
          <a:prstGeom prst="rect">
            <a:avLst/>
          </a:prstGeom>
          <a:noFill/>
        </p:spPr>
        <p:txBody>
          <a:bodyPr wrap="square">
            <a:spAutoFit/>
          </a:bodyPr>
          <a:lstStyle/>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chemeClr val="accent1">
                  <a:lumMod val="50000"/>
                </a:schemeClr>
              </a:solidFill>
              <a:effectLst/>
              <a:latin typeface="+mn-lt"/>
              <a:ea typeface="+mn-ea"/>
              <a:cs typeface="+mn-cs"/>
            </a:endParaRPr>
          </a:p>
          <a:p>
            <a:pPr algn="just" rtl="0"/>
            <a:r>
              <a:rPr lang="en-US" sz="1100" dirty="0">
                <a:solidFill>
                  <a:schemeClr val="accent1">
                    <a:lumMod val="50000"/>
                  </a:schemeClr>
                </a:solidFill>
              </a:rPr>
              <a:t>Source : Mr. Tyn van Amelsfoort </a:t>
            </a:r>
          </a:p>
          <a:p>
            <a:pPr algn="just" rtl="0"/>
            <a:r>
              <a:rPr lang="en-US" sz="1100" dirty="0">
                <a:solidFill>
                  <a:schemeClr val="accent1">
                    <a:lumMod val="50000"/>
                  </a:schemeClr>
                </a:solidFill>
              </a:rPr>
              <a:t>Factcheck source : Reuters, Simplflying.com, france24 </a:t>
            </a:r>
            <a:endParaRPr lang="en-US" sz="1100" b="0" kern="1200" dirty="0">
              <a:solidFill>
                <a:schemeClr val="accent1">
                  <a:lumMod val="50000"/>
                </a:schemeClr>
              </a:solidFill>
              <a:effectLst/>
              <a:latin typeface="+mn-lt"/>
              <a:ea typeface="+mn-ea"/>
              <a:cs typeface="+mn-cs"/>
            </a:endParaRPr>
          </a:p>
        </p:txBody>
      </p:sp>
      <p:sp>
        <p:nvSpPr>
          <p:cNvPr id="3" name="Rectangle 2">
            <a:extLst>
              <a:ext uri="{FF2B5EF4-FFF2-40B4-BE49-F238E27FC236}">
                <a16:creationId xmlns:a16="http://schemas.microsoft.com/office/drawing/2014/main" id="{A01A89ED-85D8-4A30-BB7F-430C88F635E2}"/>
              </a:ext>
            </a:extLst>
          </p:cNvPr>
          <p:cNvSpPr/>
          <p:nvPr/>
        </p:nvSpPr>
        <p:spPr>
          <a:xfrm>
            <a:off x="869383" y="7922969"/>
            <a:ext cx="1261884" cy="338554"/>
          </a:xfrm>
          <a:prstGeom prst="rect">
            <a:avLst/>
          </a:prstGeom>
          <a:noFill/>
        </p:spPr>
        <p:txBody>
          <a:bodyPr wrap="none" lIns="91440" tIns="45720" rIns="91440" bIns="45720">
            <a:spAutoFit/>
            <a:scene3d>
              <a:camera prst="perspectiveHeroicExtremeRightFacing" fov="5400000">
                <a:rot lat="1200000" lon="21000000" rev="174516"/>
              </a:camera>
              <a:lightRig rig="threePt" dir="t"/>
            </a:scene3d>
            <a:sp3d z="6350" extrusionH="50800">
              <a:bevelT w="69850" h="44450"/>
              <a:bevelB w="101600" h="12700"/>
            </a:sp3d>
          </a:bodyPr>
          <a:lstStyle/>
          <a:p>
            <a:pPr algn="ctr"/>
            <a:r>
              <a:rPr lang="en-US" sz="1600" b="0" cap="none" spc="0" dirty="0">
                <a:ln w="0"/>
                <a:solidFill>
                  <a:schemeClr val="accent1"/>
                </a:solidFill>
                <a:effectLst>
                  <a:glow>
                    <a:schemeClr val="accent1">
                      <a:alpha val="41000"/>
                    </a:schemeClr>
                  </a:glow>
                  <a:outerShdw blurRad="38100" dist="25400" dir="5400000" algn="ctr" rotWithShape="0">
                    <a:srgbClr val="6E747A">
                      <a:alpha val="43000"/>
                    </a:srgbClr>
                  </a:outerShdw>
                </a:effectLst>
                <a:latin typeface="Sylfaen" panose="010A0502050306030303" pitchFamily="18" charset="0"/>
              </a:rPr>
              <a:t>Powered by </a:t>
            </a:r>
          </a:p>
        </p:txBody>
      </p:sp>
      <p:sp>
        <p:nvSpPr>
          <p:cNvPr id="25" name="Rectangle 24">
            <a:extLst>
              <a:ext uri="{FF2B5EF4-FFF2-40B4-BE49-F238E27FC236}">
                <a16:creationId xmlns:a16="http://schemas.microsoft.com/office/drawing/2014/main" id="{B4976D81-85AE-4673-B39E-796339CCFCD0}"/>
              </a:ext>
            </a:extLst>
          </p:cNvPr>
          <p:cNvSpPr/>
          <p:nvPr/>
        </p:nvSpPr>
        <p:spPr>
          <a:xfrm>
            <a:off x="-1617417" y="4202392"/>
            <a:ext cx="2058812" cy="387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Rectangle 25">
            <a:extLst>
              <a:ext uri="{FF2B5EF4-FFF2-40B4-BE49-F238E27FC236}">
                <a16:creationId xmlns:a16="http://schemas.microsoft.com/office/drawing/2014/main" id="{37F16FCA-AE60-4301-900D-D383FCAAA50C}"/>
              </a:ext>
            </a:extLst>
          </p:cNvPr>
          <p:cNvSpPr/>
          <p:nvPr/>
        </p:nvSpPr>
        <p:spPr>
          <a:xfrm>
            <a:off x="6490933" y="4470296"/>
            <a:ext cx="1392268" cy="387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3" name="TextBox 32">
            <a:extLst>
              <a:ext uri="{FF2B5EF4-FFF2-40B4-BE49-F238E27FC236}">
                <a16:creationId xmlns:a16="http://schemas.microsoft.com/office/drawing/2014/main" id="{A875A3B5-C1DE-43BD-B22F-2F1158ED311E}"/>
              </a:ext>
            </a:extLst>
          </p:cNvPr>
          <p:cNvSpPr txBox="1"/>
          <p:nvPr/>
        </p:nvSpPr>
        <p:spPr>
          <a:xfrm>
            <a:off x="377462" y="2877840"/>
            <a:ext cx="6174476" cy="1446550"/>
          </a:xfrm>
          <a:prstGeom prst="rect">
            <a:avLst/>
          </a:prstGeom>
          <a:noFill/>
        </p:spPr>
        <p:txBody>
          <a:bodyPr wrap="square">
            <a:spAutoFit/>
          </a:bodyPr>
          <a:lstStyle/>
          <a:p>
            <a:pPr rtl="0"/>
            <a:r>
              <a:rPr lang="en-US" sz="1400" b="1" kern="1200" dirty="0">
                <a:solidFill>
                  <a:schemeClr val="accent1">
                    <a:lumMod val="50000"/>
                  </a:schemeClr>
                </a:solidFill>
                <a:effectLst/>
                <a:latin typeface="+mn-lt"/>
                <a:ea typeface="+mn-ea"/>
                <a:cs typeface="+mn-cs"/>
              </a:rPr>
              <a:t>DHL 757-200 emergency landing</a:t>
            </a:r>
          </a:p>
          <a:p>
            <a:pPr algn="just" rtl="0"/>
            <a:r>
              <a:rPr lang="en-US" sz="1400" b="0" i="0" dirty="0">
                <a:solidFill>
                  <a:srgbClr val="000000"/>
                </a:solidFill>
                <a:effectLst/>
                <a:latin typeface="Roboto" panose="02000000000000000000" pitchFamily="2" charset="0"/>
              </a:rPr>
              <a:t>T</a:t>
            </a:r>
            <a:r>
              <a:rPr lang="en-US" sz="1200" b="0" i="0" dirty="0">
                <a:solidFill>
                  <a:srgbClr val="000000"/>
                </a:solidFill>
                <a:effectLst/>
                <a:latin typeface="Roboto" panose="02000000000000000000" pitchFamily="2" charset="0"/>
              </a:rPr>
              <a:t>he Cargo fighter just taken off at local time 10:30 7</a:t>
            </a:r>
            <a:r>
              <a:rPr lang="en-US" sz="1200" b="0" i="0" baseline="30000" dirty="0">
                <a:solidFill>
                  <a:srgbClr val="000000"/>
                </a:solidFill>
                <a:effectLst/>
                <a:latin typeface="Roboto" panose="02000000000000000000" pitchFamily="2" charset="0"/>
              </a:rPr>
              <a:t>th</a:t>
            </a:r>
            <a:r>
              <a:rPr lang="en-US" sz="1200" b="0" i="0" dirty="0">
                <a:solidFill>
                  <a:srgbClr val="000000"/>
                </a:solidFill>
                <a:effectLst/>
                <a:latin typeface="Roboto" panose="02000000000000000000" pitchFamily="2" charset="0"/>
              </a:rPr>
              <a:t> April 22, due </a:t>
            </a:r>
            <a:r>
              <a:rPr lang="en-US" sz="1200" dirty="0">
                <a:solidFill>
                  <a:srgbClr val="000000"/>
                </a:solidFill>
                <a:latin typeface="Roboto" panose="02000000000000000000" pitchFamily="2" charset="0"/>
              </a:rPr>
              <a:t>to a mechanical problem, forced to conduct emergency landing back to SJO </a:t>
            </a:r>
            <a:r>
              <a:rPr lang="en-US" sz="1200" b="0" i="0" dirty="0">
                <a:solidFill>
                  <a:srgbClr val="000000"/>
                </a:solidFill>
                <a:effectLst/>
                <a:latin typeface="Roboto" panose="02000000000000000000" pitchFamily="2" charset="0"/>
              </a:rPr>
              <a:t>Juan Santamaria international airport.</a:t>
            </a:r>
          </a:p>
          <a:p>
            <a:pPr algn="just" rtl="0"/>
            <a:r>
              <a:rPr lang="en-US" sz="1200" dirty="0">
                <a:solidFill>
                  <a:srgbClr val="000000"/>
                </a:solidFill>
                <a:latin typeface="Roboto" panose="02000000000000000000" pitchFamily="2" charset="0"/>
              </a:rPr>
              <a:t>Aircraft was broken into 2 half and all crew member safe, only one member under medical observation. </a:t>
            </a:r>
          </a:p>
          <a:p>
            <a:pPr algn="just" rtl="0"/>
            <a:r>
              <a:rPr lang="en-US" sz="1200" dirty="0">
                <a:solidFill>
                  <a:srgbClr val="000000"/>
                </a:solidFill>
                <a:latin typeface="Roboto" panose="02000000000000000000" pitchFamily="2" charset="0"/>
              </a:rPr>
              <a:t>Confirmed with Dangerous Goods on board.</a:t>
            </a:r>
          </a:p>
        </p:txBody>
      </p:sp>
    </p:spTree>
    <p:extLst>
      <p:ext uri="{BB962C8B-B14F-4D97-AF65-F5344CB8AC3E}">
        <p14:creationId xmlns:p14="http://schemas.microsoft.com/office/powerpoint/2010/main" val="77178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E17A7D71-62FB-4E98-A8D2-B041615378D7}"/>
              </a:ext>
            </a:extLst>
          </p:cNvPr>
          <p:cNvSpPr>
            <a:spLocks noChangeArrowheads="1"/>
          </p:cNvSpPr>
          <p:nvPr/>
        </p:nvSpPr>
        <p:spPr bwMode="auto">
          <a:xfrm>
            <a:off x="0" y="812711"/>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defTabSz="914400"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B11B1BEA-80D1-48B1-9D2C-E0642AE205DC}"/>
              </a:ext>
            </a:extLst>
          </p:cNvPr>
          <p:cNvSpPr>
            <a:spLocks noChangeArrowheads="1"/>
          </p:cNvSpPr>
          <p:nvPr/>
        </p:nvSpPr>
        <p:spPr bwMode="auto">
          <a:xfrm>
            <a:off x="152400" y="965111"/>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BE2C6CA3-3570-484F-8A76-E4F5AE980D86}"/>
              </a:ext>
            </a:extLst>
          </p:cNvPr>
          <p:cNvPicPr>
            <a:picLocks noChangeAspect="1"/>
          </p:cNvPicPr>
          <p:nvPr/>
        </p:nvPicPr>
        <p:blipFill>
          <a:blip r:embed="rId2"/>
          <a:stretch>
            <a:fillRect/>
          </a:stretch>
        </p:blipFill>
        <p:spPr>
          <a:xfrm>
            <a:off x="1551878" y="7984986"/>
            <a:ext cx="3684012" cy="997119"/>
          </a:xfrm>
          <a:prstGeom prst="rect">
            <a:avLst/>
          </a:prstGeom>
        </p:spPr>
      </p:pic>
      <p:sp>
        <p:nvSpPr>
          <p:cNvPr id="17" name="TextBox 16">
            <a:extLst>
              <a:ext uri="{FF2B5EF4-FFF2-40B4-BE49-F238E27FC236}">
                <a16:creationId xmlns:a16="http://schemas.microsoft.com/office/drawing/2014/main" id="{D7CBE17A-230D-488C-AE4D-7D7FE15C0C33}"/>
              </a:ext>
            </a:extLst>
          </p:cNvPr>
          <p:cNvSpPr txBox="1"/>
          <p:nvPr/>
        </p:nvSpPr>
        <p:spPr>
          <a:xfrm>
            <a:off x="3070802" y="8341630"/>
            <a:ext cx="3430772" cy="276999"/>
          </a:xfrm>
          <a:prstGeom prst="rect">
            <a:avLst/>
          </a:prstGeom>
          <a:noFill/>
        </p:spPr>
        <p:txBody>
          <a:bodyPr wrap="square">
            <a:spAutoFit/>
          </a:bodyPr>
          <a:lstStyle/>
          <a:p>
            <a:pPr algn="r"/>
            <a:r>
              <a:rPr lang="en-GB" sz="1200" u="sng" dirty="0">
                <a:solidFill>
                  <a:srgbClr val="0563C1"/>
                </a:solidFill>
                <a:effectLst/>
                <a:latin typeface="Arial" panose="020B0604020202020204" pitchFamily="34" charset="0"/>
                <a:ea typeface="PMingLiU" panose="02020500000000000000" pitchFamily="18" charset="-120"/>
                <a:hlinkClick r:id="rId3"/>
              </a:rPr>
              <a:t>www.alliancealliance.com</a:t>
            </a:r>
            <a:endParaRPr lang="en-HK" sz="1200" dirty="0">
              <a:effectLst/>
              <a:latin typeface="Calibri" panose="020F0502020204030204" pitchFamily="34" charset="0"/>
              <a:ea typeface="PMingLiU" panose="02020500000000000000" pitchFamily="18" charset="-120"/>
            </a:endParaRPr>
          </a:p>
        </p:txBody>
      </p:sp>
      <p:sp>
        <p:nvSpPr>
          <p:cNvPr id="18" name="TextBox 17">
            <a:extLst>
              <a:ext uri="{FF2B5EF4-FFF2-40B4-BE49-F238E27FC236}">
                <a16:creationId xmlns:a16="http://schemas.microsoft.com/office/drawing/2014/main" id="{254A7379-49C0-437A-8A2A-AEC4CE9CC4BE}"/>
              </a:ext>
            </a:extLst>
          </p:cNvPr>
          <p:cNvSpPr txBox="1"/>
          <p:nvPr/>
        </p:nvSpPr>
        <p:spPr>
          <a:xfrm>
            <a:off x="396671" y="1901823"/>
            <a:ext cx="6067924" cy="415498"/>
          </a:xfrm>
          <a:prstGeom prst="rect">
            <a:avLst/>
          </a:prstGeom>
          <a:solidFill>
            <a:schemeClr val="accent1"/>
          </a:solidFill>
          <a:ln w="38100">
            <a:solidFill>
              <a:schemeClr val="accent1"/>
            </a:solidFill>
          </a:ln>
        </p:spPr>
        <p:txBody>
          <a:bodyPr wrap="square">
            <a:spAutoFit/>
          </a:bodyPr>
          <a:lstStyle/>
          <a:p>
            <a:pPr algn="dist" defTabSz="914400" eaLnBrk="0" fontAlgn="base" hangingPunct="0">
              <a:spcBef>
                <a:spcPct val="0"/>
              </a:spcBef>
              <a:spcAft>
                <a:spcPct val="0"/>
              </a:spcAft>
            </a:pPr>
            <a:r>
              <a:rPr lang="en-US" sz="2100" b="1" dirty="0">
                <a:solidFill>
                  <a:schemeClr val="bg1"/>
                </a:solidFill>
                <a:latin typeface="Arial Unicode MS"/>
              </a:rPr>
              <a:t>Incident News update </a:t>
            </a:r>
            <a:r>
              <a:rPr lang="en-US" sz="1600" b="1" dirty="0">
                <a:solidFill>
                  <a:schemeClr val="bg1"/>
                </a:solidFill>
                <a:latin typeface="Arial Unicode MS"/>
              </a:rPr>
              <a:t>(8</a:t>
            </a:r>
            <a:r>
              <a:rPr lang="en-US" sz="1600" b="1" baseline="30000" dirty="0">
                <a:solidFill>
                  <a:schemeClr val="bg1"/>
                </a:solidFill>
                <a:latin typeface="Arial Unicode MS"/>
              </a:rPr>
              <a:t>th</a:t>
            </a:r>
            <a:r>
              <a:rPr lang="en-US" sz="1600" b="1" dirty="0">
                <a:solidFill>
                  <a:schemeClr val="bg1"/>
                </a:solidFill>
                <a:latin typeface="Arial Unicode MS"/>
              </a:rPr>
              <a:t> Apr 2022)</a:t>
            </a:r>
            <a:r>
              <a:rPr lang="en-US" dirty="0">
                <a:solidFill>
                  <a:schemeClr val="bg1"/>
                </a:solidFill>
                <a:latin typeface="Arial Unicode MS"/>
              </a:rPr>
              <a:t> </a:t>
            </a:r>
            <a:endParaRPr lang="en-HK" dirty="0">
              <a:solidFill>
                <a:schemeClr val="bg1"/>
              </a:solidFill>
            </a:endParaRPr>
          </a:p>
        </p:txBody>
      </p:sp>
      <p:sp>
        <p:nvSpPr>
          <p:cNvPr id="19" name="TextBox 18">
            <a:extLst>
              <a:ext uri="{FF2B5EF4-FFF2-40B4-BE49-F238E27FC236}">
                <a16:creationId xmlns:a16="http://schemas.microsoft.com/office/drawing/2014/main" id="{7B1C9C24-6893-4F4D-859B-25EEF8D1C3E4}"/>
              </a:ext>
            </a:extLst>
          </p:cNvPr>
          <p:cNvSpPr txBox="1"/>
          <p:nvPr/>
        </p:nvSpPr>
        <p:spPr>
          <a:xfrm>
            <a:off x="393342" y="1210060"/>
            <a:ext cx="6067796" cy="707886"/>
          </a:xfrm>
          <a:prstGeom prst="rect">
            <a:avLst/>
          </a:prstGeom>
          <a:solidFill>
            <a:schemeClr val="bg1">
              <a:lumMod val="95000"/>
            </a:schemeClr>
          </a:solidFill>
          <a:ln w="57150">
            <a:solidFill>
              <a:srgbClr val="0070C0"/>
            </a:solidFill>
          </a:ln>
        </p:spPr>
        <p:txBody>
          <a:bodyPr wrap="square">
            <a:spAutoFit/>
          </a:bodyPr>
          <a:lstStyle/>
          <a:p>
            <a:pPr algn="dist" defTabSz="914400" eaLnBrk="0" fontAlgn="base" hangingPunct="0">
              <a:spcBef>
                <a:spcPct val="0"/>
              </a:spcBef>
              <a:spcAft>
                <a:spcPct val="0"/>
              </a:spcAft>
            </a:pPr>
            <a:r>
              <a:rPr lang="en-US" sz="4000" b="1" dirty="0">
                <a:solidFill>
                  <a:schemeClr val="accent1">
                    <a:lumMod val="75000"/>
                  </a:schemeClr>
                </a:solidFill>
                <a:effectLst>
                  <a:outerShdw blurRad="38100" dist="38100" dir="2700000" algn="tl">
                    <a:srgbClr val="000000">
                      <a:alpha val="43137"/>
                    </a:srgbClr>
                  </a:outerShdw>
                </a:effectLst>
                <a:latin typeface="Arial Unicode MS"/>
              </a:rPr>
              <a:t>Alliance Sharing</a:t>
            </a:r>
            <a:r>
              <a:rPr lang="en-US" sz="3200" dirty="0">
                <a:solidFill>
                  <a:schemeClr val="bg1"/>
                </a:solidFill>
                <a:latin typeface="Arial Unicode MS"/>
              </a:rPr>
              <a:t> </a:t>
            </a:r>
            <a:r>
              <a:rPr lang="en-US" sz="2400" dirty="0">
                <a:latin typeface="Arial Unicode MS"/>
              </a:rPr>
              <a:t> </a:t>
            </a:r>
            <a:r>
              <a:rPr lang="en-US" sz="1100" dirty="0">
                <a:latin typeface="Arial Unicode MS"/>
              </a:rPr>
              <a:t> </a:t>
            </a:r>
            <a:endParaRPr lang="en-HK" sz="1100" dirty="0"/>
          </a:p>
        </p:txBody>
      </p:sp>
      <p:graphicFrame>
        <p:nvGraphicFramePr>
          <p:cNvPr id="2" name="Table 2">
            <a:extLst>
              <a:ext uri="{FF2B5EF4-FFF2-40B4-BE49-F238E27FC236}">
                <a16:creationId xmlns:a16="http://schemas.microsoft.com/office/drawing/2014/main" id="{B5C3936C-6F25-40E8-82A5-B64F0D0FFF66}"/>
              </a:ext>
            </a:extLst>
          </p:cNvPr>
          <p:cNvGraphicFramePr>
            <a:graphicFrameLocks noGrp="1"/>
          </p:cNvGraphicFramePr>
          <p:nvPr/>
        </p:nvGraphicFramePr>
        <p:xfrm>
          <a:off x="393214" y="2476976"/>
          <a:ext cx="6087324" cy="415499"/>
        </p:xfrm>
        <a:graphic>
          <a:graphicData uri="http://schemas.openxmlformats.org/drawingml/2006/table">
            <a:tbl>
              <a:tblPr firstRow="1" bandRow="1">
                <a:tableStyleId>{5C22544A-7EE6-4342-B048-85BDC9FD1C3A}</a:tableStyleId>
              </a:tblPr>
              <a:tblGrid>
                <a:gridCol w="6087324">
                  <a:extLst>
                    <a:ext uri="{9D8B030D-6E8A-4147-A177-3AD203B41FA5}">
                      <a16:colId xmlns:a16="http://schemas.microsoft.com/office/drawing/2014/main" val="2108218060"/>
                    </a:ext>
                  </a:extLst>
                </a:gridCol>
              </a:tblGrid>
              <a:tr h="415499">
                <a:tc>
                  <a:txBody>
                    <a:bodyPr/>
                    <a:lstStyle/>
                    <a:p>
                      <a:pPr rtl="0"/>
                      <a:r>
                        <a:rPr lang="en-US" sz="1600" b="1" u="sng" kern="1200" dirty="0">
                          <a:solidFill>
                            <a:schemeClr val="accent1">
                              <a:lumMod val="50000"/>
                            </a:schemeClr>
                          </a:solidFill>
                          <a:effectLst/>
                          <a:latin typeface="+mn-lt"/>
                          <a:ea typeface="+mn-ea"/>
                          <a:cs typeface="+mn-cs"/>
                        </a:rPr>
                        <a:t>DHL</a:t>
                      </a:r>
                      <a:r>
                        <a:rPr lang="en-US" sz="1350" b="1" u="sng" kern="1200" dirty="0">
                          <a:solidFill>
                            <a:schemeClr val="accent1">
                              <a:lumMod val="50000"/>
                            </a:schemeClr>
                          </a:solidFill>
                          <a:effectLst/>
                          <a:latin typeface="+mn-lt"/>
                          <a:ea typeface="+mn-ea"/>
                          <a:cs typeface="+mn-cs"/>
                        </a:rPr>
                        <a:t> 757-200 </a:t>
                      </a:r>
                      <a:r>
                        <a:rPr lang="en-US" sz="1600" b="1" u="sng" kern="1200" dirty="0">
                          <a:solidFill>
                            <a:schemeClr val="accent1">
                              <a:lumMod val="50000"/>
                            </a:schemeClr>
                          </a:solidFill>
                          <a:effectLst/>
                          <a:latin typeface="+mn-lt"/>
                          <a:ea typeface="+mn-ea"/>
                          <a:cs typeface="+mn-cs"/>
                        </a:rPr>
                        <a:t>Cargo Fighter Emergency Landing at SJO Broken into 2 half</a:t>
                      </a:r>
                      <a:endParaRPr lang="en-US" sz="1600" b="1" kern="1200" dirty="0">
                        <a:solidFill>
                          <a:schemeClr val="accent1">
                            <a:lumMod val="50000"/>
                          </a:schemeClr>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val="486381399"/>
                  </a:ext>
                </a:extLst>
              </a:tr>
            </a:tbl>
          </a:graphicData>
        </a:graphic>
      </p:graphicFrame>
      <p:sp>
        <p:nvSpPr>
          <p:cNvPr id="10" name="TextBox 9">
            <a:extLst>
              <a:ext uri="{FF2B5EF4-FFF2-40B4-BE49-F238E27FC236}">
                <a16:creationId xmlns:a16="http://schemas.microsoft.com/office/drawing/2014/main" id="{756A54C2-7055-4516-9573-E9F22973E65B}"/>
              </a:ext>
            </a:extLst>
          </p:cNvPr>
          <p:cNvSpPr txBox="1"/>
          <p:nvPr/>
        </p:nvSpPr>
        <p:spPr>
          <a:xfrm>
            <a:off x="367067" y="2954492"/>
            <a:ext cx="6134507" cy="5001369"/>
          </a:xfrm>
          <a:prstGeom prst="rect">
            <a:avLst/>
          </a:prstGeom>
          <a:noFill/>
        </p:spPr>
        <p:txBody>
          <a:bodyPr wrap="square">
            <a:spAutoFit/>
          </a:bodyPr>
          <a:lstStyle/>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rgbClr val="000000"/>
              </a:solidFill>
              <a:effectLst/>
              <a:latin typeface="Roboto" panose="02000000000000000000" pitchFamily="2" charset="0"/>
              <a:ea typeface="+mn-ea"/>
              <a:cs typeface="+mn-cs"/>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dirty="0">
              <a:solidFill>
                <a:srgbClr val="000000"/>
              </a:solidFill>
              <a:latin typeface="Roboto" panose="02000000000000000000" pitchFamily="2" charset="0"/>
            </a:endParaRPr>
          </a:p>
          <a:p>
            <a:pPr algn="just" rtl="0"/>
            <a:endParaRPr lang="en-US" sz="1100" b="0" kern="1200" dirty="0">
              <a:solidFill>
                <a:schemeClr val="accent1">
                  <a:lumMod val="50000"/>
                </a:schemeClr>
              </a:solidFill>
              <a:effectLst/>
              <a:latin typeface="+mn-lt"/>
              <a:ea typeface="+mn-ea"/>
              <a:cs typeface="+mn-cs"/>
            </a:endParaRPr>
          </a:p>
          <a:p>
            <a:pPr algn="just" rtl="0"/>
            <a:r>
              <a:rPr lang="en-US" sz="1100" dirty="0">
                <a:solidFill>
                  <a:schemeClr val="accent1">
                    <a:lumMod val="50000"/>
                  </a:schemeClr>
                </a:solidFill>
              </a:rPr>
              <a:t>Source : Mr. Tyn van Amelsfoort </a:t>
            </a:r>
          </a:p>
          <a:p>
            <a:pPr algn="just" rtl="0"/>
            <a:r>
              <a:rPr lang="en-US" sz="1100" dirty="0">
                <a:solidFill>
                  <a:schemeClr val="accent1">
                    <a:lumMod val="50000"/>
                  </a:schemeClr>
                </a:solidFill>
              </a:rPr>
              <a:t>Factcheck source : Reuters, Simplflying.com, france24 </a:t>
            </a:r>
            <a:endParaRPr lang="en-US" sz="1100" b="0" kern="1200" dirty="0">
              <a:solidFill>
                <a:schemeClr val="accent1">
                  <a:lumMod val="50000"/>
                </a:schemeClr>
              </a:solidFill>
              <a:effectLst/>
              <a:latin typeface="+mn-lt"/>
              <a:ea typeface="+mn-ea"/>
              <a:cs typeface="+mn-cs"/>
            </a:endParaRPr>
          </a:p>
        </p:txBody>
      </p:sp>
      <p:sp>
        <p:nvSpPr>
          <p:cNvPr id="3" name="Rectangle 2">
            <a:extLst>
              <a:ext uri="{FF2B5EF4-FFF2-40B4-BE49-F238E27FC236}">
                <a16:creationId xmlns:a16="http://schemas.microsoft.com/office/drawing/2014/main" id="{A01A89ED-85D8-4A30-BB7F-430C88F635E2}"/>
              </a:ext>
            </a:extLst>
          </p:cNvPr>
          <p:cNvSpPr/>
          <p:nvPr/>
        </p:nvSpPr>
        <p:spPr>
          <a:xfrm>
            <a:off x="869383" y="7922969"/>
            <a:ext cx="1261884" cy="338554"/>
          </a:xfrm>
          <a:prstGeom prst="rect">
            <a:avLst/>
          </a:prstGeom>
          <a:noFill/>
        </p:spPr>
        <p:txBody>
          <a:bodyPr wrap="none" lIns="91440" tIns="45720" rIns="91440" bIns="45720">
            <a:spAutoFit/>
            <a:scene3d>
              <a:camera prst="perspectiveHeroicExtremeRightFacing" fov="5400000">
                <a:rot lat="1200000" lon="21000000" rev="174516"/>
              </a:camera>
              <a:lightRig rig="threePt" dir="t"/>
            </a:scene3d>
            <a:sp3d z="6350" extrusionH="50800">
              <a:bevelT w="69850" h="44450"/>
              <a:bevelB w="101600" h="12700"/>
            </a:sp3d>
          </a:bodyPr>
          <a:lstStyle/>
          <a:p>
            <a:pPr algn="ctr"/>
            <a:r>
              <a:rPr lang="en-US" sz="1600" b="0" cap="none" spc="0" dirty="0">
                <a:ln w="0"/>
                <a:solidFill>
                  <a:schemeClr val="accent1"/>
                </a:solidFill>
                <a:effectLst>
                  <a:glow>
                    <a:schemeClr val="accent1">
                      <a:alpha val="41000"/>
                    </a:schemeClr>
                  </a:glow>
                  <a:outerShdw blurRad="38100" dist="25400" dir="5400000" algn="ctr" rotWithShape="0">
                    <a:srgbClr val="6E747A">
                      <a:alpha val="43000"/>
                    </a:srgbClr>
                  </a:outerShdw>
                </a:effectLst>
                <a:latin typeface="Sylfaen" panose="010A0502050306030303" pitchFamily="18" charset="0"/>
              </a:rPr>
              <a:t>Powered by </a:t>
            </a:r>
          </a:p>
        </p:txBody>
      </p:sp>
      <p:sp>
        <p:nvSpPr>
          <p:cNvPr id="25" name="Rectangle 24">
            <a:extLst>
              <a:ext uri="{FF2B5EF4-FFF2-40B4-BE49-F238E27FC236}">
                <a16:creationId xmlns:a16="http://schemas.microsoft.com/office/drawing/2014/main" id="{B4976D81-85AE-4673-B39E-796339CCFCD0}"/>
              </a:ext>
            </a:extLst>
          </p:cNvPr>
          <p:cNvSpPr/>
          <p:nvPr/>
        </p:nvSpPr>
        <p:spPr>
          <a:xfrm>
            <a:off x="-1617417" y="4202392"/>
            <a:ext cx="2058812" cy="387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Rectangle 25">
            <a:extLst>
              <a:ext uri="{FF2B5EF4-FFF2-40B4-BE49-F238E27FC236}">
                <a16:creationId xmlns:a16="http://schemas.microsoft.com/office/drawing/2014/main" id="{37F16FCA-AE60-4301-900D-D383FCAAA50C}"/>
              </a:ext>
            </a:extLst>
          </p:cNvPr>
          <p:cNvSpPr/>
          <p:nvPr/>
        </p:nvSpPr>
        <p:spPr>
          <a:xfrm>
            <a:off x="6490933" y="4507540"/>
            <a:ext cx="1392268" cy="3871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3" name="TextBox 32">
            <a:extLst>
              <a:ext uri="{FF2B5EF4-FFF2-40B4-BE49-F238E27FC236}">
                <a16:creationId xmlns:a16="http://schemas.microsoft.com/office/drawing/2014/main" id="{A875A3B5-C1DE-43BD-B22F-2F1158ED311E}"/>
              </a:ext>
            </a:extLst>
          </p:cNvPr>
          <p:cNvSpPr txBox="1"/>
          <p:nvPr/>
        </p:nvSpPr>
        <p:spPr>
          <a:xfrm>
            <a:off x="377462" y="2877840"/>
            <a:ext cx="6174476" cy="2185214"/>
          </a:xfrm>
          <a:prstGeom prst="rect">
            <a:avLst/>
          </a:prstGeom>
          <a:noFill/>
        </p:spPr>
        <p:txBody>
          <a:bodyPr wrap="square">
            <a:spAutoFit/>
          </a:bodyPr>
          <a:lstStyle/>
          <a:p>
            <a:pPr rtl="0"/>
            <a:r>
              <a:rPr lang="en-US" sz="1400" b="1" kern="1200" dirty="0">
                <a:solidFill>
                  <a:schemeClr val="accent1">
                    <a:lumMod val="50000"/>
                  </a:schemeClr>
                </a:solidFill>
                <a:effectLst/>
                <a:latin typeface="+mn-lt"/>
                <a:ea typeface="+mn-ea"/>
                <a:cs typeface="+mn-cs"/>
              </a:rPr>
              <a:t>DHL 757-200 emergency landing</a:t>
            </a:r>
          </a:p>
          <a:p>
            <a:pPr algn="just" rtl="0"/>
            <a:r>
              <a:rPr lang="en-US" sz="1150" b="0" i="0" dirty="0">
                <a:solidFill>
                  <a:srgbClr val="000000"/>
                </a:solidFill>
                <a:effectLst/>
                <a:latin typeface="Roboto" panose="02000000000000000000" pitchFamily="2" charset="0"/>
              </a:rPr>
              <a:t>The cargo fighter just taken off at local time 10:30 7</a:t>
            </a:r>
            <a:r>
              <a:rPr lang="en-US" sz="1150" b="0" i="0" baseline="30000" dirty="0">
                <a:solidFill>
                  <a:srgbClr val="000000"/>
                </a:solidFill>
                <a:effectLst/>
                <a:latin typeface="Roboto" panose="02000000000000000000" pitchFamily="2" charset="0"/>
              </a:rPr>
              <a:t>th</a:t>
            </a:r>
            <a:r>
              <a:rPr lang="en-US" sz="1150" b="0" i="0" dirty="0">
                <a:solidFill>
                  <a:srgbClr val="000000"/>
                </a:solidFill>
                <a:effectLst/>
                <a:latin typeface="Roboto" panose="02000000000000000000" pitchFamily="2" charset="0"/>
              </a:rPr>
              <a:t> April 22, due </a:t>
            </a:r>
            <a:r>
              <a:rPr lang="en-US" sz="1150" dirty="0">
                <a:solidFill>
                  <a:srgbClr val="000000"/>
                </a:solidFill>
                <a:latin typeface="Roboto" panose="02000000000000000000" pitchFamily="2" charset="0"/>
              </a:rPr>
              <a:t>to a mechanical problem, forced to conduct emergency landing return to (SJO) </a:t>
            </a:r>
            <a:r>
              <a:rPr lang="en-US" sz="1150" b="0" i="0" dirty="0">
                <a:solidFill>
                  <a:srgbClr val="000000"/>
                </a:solidFill>
                <a:effectLst/>
                <a:latin typeface="Roboto" panose="02000000000000000000" pitchFamily="2" charset="0"/>
              </a:rPr>
              <a:t>Juan Santamaria international airport, </a:t>
            </a:r>
            <a:r>
              <a:rPr lang="en-HK" sz="1150" b="0" i="0" dirty="0">
                <a:solidFill>
                  <a:srgbClr val="000000"/>
                </a:solidFill>
                <a:effectLst/>
                <a:latin typeface="Roboto" panose="02000000000000000000" pitchFamily="2" charset="0"/>
              </a:rPr>
              <a:t>Costa Rica. Airport temporary shunt down for few hours.</a:t>
            </a:r>
            <a:endParaRPr lang="en-US" sz="1150" b="0" i="0" dirty="0">
              <a:solidFill>
                <a:srgbClr val="000000"/>
              </a:solidFill>
              <a:effectLst/>
              <a:latin typeface="Roboto" panose="02000000000000000000" pitchFamily="2" charset="0"/>
            </a:endParaRPr>
          </a:p>
          <a:p>
            <a:pPr algn="just" rtl="0"/>
            <a:r>
              <a:rPr lang="en-US" sz="1150" dirty="0">
                <a:solidFill>
                  <a:srgbClr val="000000"/>
                </a:solidFill>
                <a:latin typeface="Roboto" panose="02000000000000000000" pitchFamily="2" charset="0"/>
              </a:rPr>
              <a:t>Aircraft was broken into 2 half and 2 crew members all safe, only one member under medical observation. </a:t>
            </a:r>
          </a:p>
          <a:p>
            <a:pPr algn="just" rtl="0"/>
            <a:r>
              <a:rPr lang="en-US" sz="1150" dirty="0">
                <a:solidFill>
                  <a:srgbClr val="000000"/>
                </a:solidFill>
                <a:latin typeface="Roboto" panose="02000000000000000000" pitchFamily="2" charset="0"/>
              </a:rPr>
              <a:t>Confirmed with Dangerous Goods on board.</a:t>
            </a:r>
          </a:p>
          <a:p>
            <a:pPr algn="just" rtl="0"/>
            <a:endParaRPr lang="en-US" sz="1200" dirty="0">
              <a:solidFill>
                <a:srgbClr val="000000"/>
              </a:solidFill>
              <a:latin typeface="Roboto" panose="02000000000000000000" pitchFamily="2" charset="0"/>
            </a:endParaRPr>
          </a:p>
          <a:p>
            <a:pPr algn="just" rtl="0"/>
            <a:endParaRPr lang="en-US" sz="1200" dirty="0">
              <a:solidFill>
                <a:srgbClr val="000000"/>
              </a:solidFill>
              <a:latin typeface="Roboto" panose="02000000000000000000" pitchFamily="2" charset="0"/>
            </a:endParaRPr>
          </a:p>
          <a:p>
            <a:pPr algn="just" rtl="0"/>
            <a:endParaRPr lang="en-US" sz="1200" dirty="0">
              <a:solidFill>
                <a:srgbClr val="000000"/>
              </a:solidFill>
              <a:latin typeface="Roboto" panose="02000000000000000000" pitchFamily="2" charset="0"/>
            </a:endParaRPr>
          </a:p>
          <a:p>
            <a:pPr algn="just" rtl="0"/>
            <a:endParaRPr lang="en-US" sz="1200" dirty="0">
              <a:solidFill>
                <a:srgbClr val="000000"/>
              </a:solidFill>
              <a:latin typeface="Roboto" panose="02000000000000000000" pitchFamily="2" charset="0"/>
            </a:endParaRPr>
          </a:p>
        </p:txBody>
      </p:sp>
      <p:pic>
        <p:nvPicPr>
          <p:cNvPr id="5" name="Picture 4">
            <a:extLst>
              <a:ext uri="{FF2B5EF4-FFF2-40B4-BE49-F238E27FC236}">
                <a16:creationId xmlns:a16="http://schemas.microsoft.com/office/drawing/2014/main" id="{3749500B-4373-43B5-9C94-B1A39B6E7D73}"/>
              </a:ext>
            </a:extLst>
          </p:cNvPr>
          <p:cNvPicPr>
            <a:picLocks noChangeAspect="1"/>
          </p:cNvPicPr>
          <p:nvPr/>
        </p:nvPicPr>
        <p:blipFill>
          <a:blip r:embed="rId4"/>
          <a:stretch>
            <a:fillRect/>
          </a:stretch>
        </p:blipFill>
        <p:spPr>
          <a:xfrm>
            <a:off x="377462" y="4243956"/>
            <a:ext cx="6103076" cy="3096258"/>
          </a:xfrm>
          <a:prstGeom prst="rect">
            <a:avLst/>
          </a:prstGeom>
        </p:spPr>
      </p:pic>
    </p:spTree>
    <p:extLst>
      <p:ext uri="{BB962C8B-B14F-4D97-AF65-F5344CB8AC3E}">
        <p14:creationId xmlns:p14="http://schemas.microsoft.com/office/powerpoint/2010/main" val="148425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1C36-9FBA-41B1-A59C-231CDCFD7C14}"/>
              </a:ext>
            </a:extLst>
          </p:cNvPr>
          <p:cNvSpPr>
            <a:spLocks noGrp="1"/>
          </p:cNvSpPr>
          <p:nvPr>
            <p:ph type="title"/>
          </p:nvPr>
        </p:nvSpPr>
        <p:spPr>
          <a:xfrm>
            <a:off x="471488" y="4236"/>
            <a:ext cx="5915025" cy="1767417"/>
          </a:xfrm>
        </p:spPr>
        <p:txBody>
          <a:bodyPr/>
          <a:lstStyle/>
          <a:p>
            <a:endParaRPr lang="en-HK" dirty="0"/>
          </a:p>
        </p:txBody>
      </p:sp>
      <p:sp>
        <p:nvSpPr>
          <p:cNvPr id="18" name="TextBox 17">
            <a:extLst>
              <a:ext uri="{FF2B5EF4-FFF2-40B4-BE49-F238E27FC236}">
                <a16:creationId xmlns:a16="http://schemas.microsoft.com/office/drawing/2014/main" id="{2EE8A243-1F1F-457E-88B3-C58B08C1FA63}"/>
              </a:ext>
            </a:extLst>
          </p:cNvPr>
          <p:cNvSpPr txBox="1"/>
          <p:nvPr/>
        </p:nvSpPr>
        <p:spPr>
          <a:xfrm>
            <a:off x="393342" y="1302871"/>
            <a:ext cx="6184662" cy="6047809"/>
          </a:xfrm>
          <a:prstGeom prst="rect">
            <a:avLst/>
          </a:prstGeom>
          <a:noFill/>
        </p:spPr>
        <p:txBody>
          <a:bodyPr wrap="square">
            <a:spAutoFit/>
          </a:bodyPr>
          <a:lstStyle/>
          <a:p>
            <a:pPr algn="just" rtl="0"/>
            <a:r>
              <a:rPr lang="en-US" sz="1400" b="1" kern="1200" dirty="0">
                <a:effectLst/>
                <a:latin typeface="+mn-lt"/>
                <a:ea typeface="+mn-ea"/>
                <a:cs typeface="+mn-cs"/>
              </a:rPr>
              <a:t>Totally 8 new RA registered, and 1 RA are no longer maintaining RA status. Foreseeable with large number of RA will no longer maintaining their RA status. </a:t>
            </a:r>
          </a:p>
          <a:p>
            <a:pPr algn="just" rtl="0"/>
            <a:endParaRPr lang="en-US" sz="1100" b="1" dirty="0"/>
          </a:p>
          <a:p>
            <a:pPr algn="just" rtl="0"/>
            <a:r>
              <a:rPr lang="en-US" sz="1200" b="1" kern="1200" dirty="0">
                <a:effectLst/>
                <a:latin typeface="+mn-lt"/>
                <a:ea typeface="+mn-ea"/>
                <a:cs typeface="+mn-cs"/>
              </a:rPr>
              <a:t>Compare between Jan &amp; Feb 2022 of registred</a:t>
            </a:r>
            <a:r>
              <a:rPr lang="en-US" sz="1200" b="1" dirty="0"/>
              <a:t> RA list</a:t>
            </a:r>
          </a:p>
          <a:p>
            <a:pPr algn="just" rtl="0"/>
            <a:r>
              <a:rPr lang="en-US" sz="1100" dirty="0"/>
              <a:t>New Registred &lt;RA32087&gt; &lt;RA32099&gt; &lt;RA32104&gt;&lt;RA32116&gt; &lt;RA32128&gt; &lt;RA32130&gt;&lt;RA32142&gt;    </a:t>
            </a:r>
            <a:endParaRPr lang="en-US" sz="1100" kern="1200" dirty="0">
              <a:effectLst/>
              <a:latin typeface="+mn-lt"/>
              <a:ea typeface="+mn-ea"/>
              <a:cs typeface="+mn-cs"/>
            </a:endParaRPr>
          </a:p>
          <a:p>
            <a:pPr algn="just" defTabSz="914400" eaLnBrk="0" fontAlgn="base" hangingPunct="0">
              <a:spcBef>
                <a:spcPct val="0"/>
              </a:spcBef>
              <a:spcAft>
                <a:spcPct val="0"/>
              </a:spcAft>
            </a:pPr>
            <a:r>
              <a:rPr lang="en-US" sz="1100" dirty="0"/>
              <a:t>No longer valid &lt; RA 27874&gt;</a:t>
            </a:r>
          </a:p>
          <a:p>
            <a:pPr algn="just" defTabSz="914400" eaLnBrk="0" fontAlgn="base" hangingPunct="0">
              <a:spcBef>
                <a:spcPct val="0"/>
              </a:spcBef>
              <a:spcAft>
                <a:spcPct val="0"/>
              </a:spcAft>
            </a:pPr>
            <a:endParaRPr lang="en-US" sz="1100" kern="1200" dirty="0">
              <a:effectLst/>
              <a:latin typeface="+mn-lt"/>
              <a:ea typeface="+mn-ea"/>
              <a:cs typeface="+mn-cs"/>
            </a:endParaRPr>
          </a:p>
          <a:p>
            <a:pPr algn="just" defTabSz="914400" eaLnBrk="0" fontAlgn="base" hangingPunct="0">
              <a:spcBef>
                <a:spcPct val="0"/>
              </a:spcBef>
              <a:spcAft>
                <a:spcPct val="0"/>
              </a:spcAft>
            </a:pPr>
            <a:r>
              <a:rPr lang="en-US" sz="1200" b="1" kern="1200" dirty="0">
                <a:effectLst/>
                <a:latin typeface="+mn-lt"/>
                <a:ea typeface="+mn-ea"/>
                <a:cs typeface="+mn-cs"/>
              </a:rPr>
              <a:t>100-150 RA will be gone </a:t>
            </a:r>
          </a:p>
          <a:p>
            <a:pPr algn="just" defTabSz="914400" eaLnBrk="0" fontAlgn="base" hangingPunct="0">
              <a:spcBef>
                <a:spcPct val="0"/>
              </a:spcBef>
              <a:spcAft>
                <a:spcPct val="0"/>
              </a:spcAft>
            </a:pPr>
            <a:r>
              <a:rPr lang="en-US" sz="1100" kern="1200" dirty="0">
                <a:effectLst/>
                <a:latin typeface="+mn-lt"/>
                <a:ea typeface="+mn-ea"/>
                <a:cs typeface="+mn-cs"/>
              </a:rPr>
              <a:t>In past 2 months, in-active RA, especially the management located in Mainland, who may not be able to come to Hong Kong for either business of maintaining their RA status by their obligation, they also received ‘Advise’ from HKCAD for self-withdraw their RA status, therefore, after 23 months </a:t>
            </a:r>
            <a:r>
              <a:rPr lang="en-US" sz="1100" dirty="0"/>
              <a:t>pandemic</a:t>
            </a:r>
            <a:r>
              <a:rPr lang="en-US" sz="1100" kern="1200" dirty="0">
                <a:effectLst/>
                <a:latin typeface="+mn-lt"/>
                <a:ea typeface="+mn-ea"/>
                <a:cs typeface="+mn-cs"/>
              </a:rPr>
              <a:t> situation, we expect therefore are 100-150 RA will be no longer maintaining their RA status within this year.</a:t>
            </a:r>
          </a:p>
          <a:p>
            <a:pPr algn="just" defTabSz="914400" eaLnBrk="0" fontAlgn="base" hangingPunct="0">
              <a:spcBef>
                <a:spcPct val="0"/>
              </a:spcBef>
              <a:spcAft>
                <a:spcPct val="0"/>
              </a:spcAft>
            </a:pPr>
            <a:r>
              <a:rPr lang="en-US" sz="1100" kern="1200" dirty="0">
                <a:effectLst/>
                <a:latin typeface="+mn-lt"/>
                <a:ea typeface="+mn-ea"/>
                <a:cs typeface="+mn-cs"/>
              </a:rPr>
              <a:t>A</a:t>
            </a:r>
            <a:r>
              <a:rPr lang="en-US" sz="1100" dirty="0"/>
              <a:t>lliance Advise; pls keep your business partner monitor closely and reminding your business above the source of shipment and the cargo status for avoiding unnecessary hassles.</a:t>
            </a:r>
            <a:endParaRPr lang="en-US" sz="1100" kern="1200" dirty="0">
              <a:effectLst/>
              <a:latin typeface="+mn-lt"/>
              <a:ea typeface="+mn-ea"/>
              <a:cs typeface="+mn-cs"/>
            </a:endParaRPr>
          </a:p>
          <a:p>
            <a:pPr algn="just" defTabSz="914400" eaLnBrk="0" fontAlgn="base" hangingPunct="0">
              <a:spcBef>
                <a:spcPct val="0"/>
              </a:spcBef>
              <a:spcAft>
                <a:spcPct val="0"/>
              </a:spcAft>
            </a:pPr>
            <a:r>
              <a:rPr lang="en-US" sz="1600" b="1" dirty="0"/>
              <a:t>RF ??</a:t>
            </a:r>
          </a:p>
          <a:p>
            <a:pPr algn="just" defTabSz="914400" eaLnBrk="0" fontAlgn="base" hangingPunct="0">
              <a:spcBef>
                <a:spcPct val="0"/>
              </a:spcBef>
              <a:spcAft>
                <a:spcPct val="0"/>
              </a:spcAft>
            </a:pPr>
            <a:endParaRPr lang="en-US" sz="1600" b="1" dirty="0"/>
          </a:p>
          <a:p>
            <a:pPr algn="just" defTabSz="914400" eaLnBrk="0" fontAlgn="base" hangingPunct="0">
              <a:spcBef>
                <a:spcPct val="0"/>
              </a:spcBef>
              <a:spcAft>
                <a:spcPct val="0"/>
              </a:spcAft>
            </a:pPr>
            <a:endParaRPr lang="en-US" sz="1600" b="1" kern="1200" dirty="0">
              <a:effectLst/>
              <a:latin typeface="+mn-lt"/>
              <a:ea typeface="+mn-ea"/>
              <a:cs typeface="+mn-cs"/>
            </a:endParaRPr>
          </a:p>
          <a:p>
            <a:pPr algn="just" defTabSz="914400" eaLnBrk="0" fontAlgn="base" hangingPunct="0">
              <a:spcBef>
                <a:spcPct val="0"/>
              </a:spcBef>
              <a:spcAft>
                <a:spcPct val="0"/>
              </a:spcAft>
            </a:pPr>
            <a:endParaRPr lang="en-US" sz="1600" b="1" kern="1200" dirty="0">
              <a:effectLst/>
              <a:latin typeface="+mn-lt"/>
              <a:ea typeface="+mn-ea"/>
              <a:cs typeface="+mn-cs"/>
            </a:endParaRPr>
          </a:p>
          <a:p>
            <a:pPr rtl="0"/>
            <a:r>
              <a:rPr lang="en-US" sz="1400" b="1" kern="1200" dirty="0">
                <a:solidFill>
                  <a:schemeClr val="accent1">
                    <a:lumMod val="50000"/>
                  </a:schemeClr>
                </a:solidFill>
                <a:effectLst/>
                <a:latin typeface="+mn-lt"/>
                <a:ea typeface="+mn-ea"/>
                <a:cs typeface="+mn-cs"/>
              </a:rPr>
              <a:t>Continue of the tighten policy of quarantine for air crew, reduced schedule fright for both passenger and cargo fighter.</a:t>
            </a:r>
          </a:p>
          <a:p>
            <a:pPr rtl="0"/>
            <a:endParaRPr lang="en-US" sz="1400" b="1" dirty="0">
              <a:solidFill>
                <a:schemeClr val="accent1">
                  <a:lumMod val="50000"/>
                </a:schemeClr>
              </a:solidFill>
            </a:endParaRPr>
          </a:p>
          <a:p>
            <a:pPr rtl="0"/>
            <a:endParaRPr lang="en-US" sz="1400" b="1" kern="1200" dirty="0">
              <a:solidFill>
                <a:schemeClr val="accent1">
                  <a:lumMod val="50000"/>
                </a:schemeClr>
              </a:solidFill>
              <a:effectLst/>
              <a:latin typeface="+mn-lt"/>
              <a:ea typeface="+mn-ea"/>
              <a:cs typeface="+mn-cs"/>
            </a:endParaRPr>
          </a:p>
          <a:p>
            <a:pPr algn="just" defTabSz="914400" eaLnBrk="0" fontAlgn="base" hangingPunct="0">
              <a:spcBef>
                <a:spcPct val="0"/>
              </a:spcBef>
              <a:spcAft>
                <a:spcPct val="0"/>
              </a:spcAft>
            </a:pPr>
            <a:endParaRPr lang="en-US" sz="1600" b="1" dirty="0"/>
          </a:p>
          <a:p>
            <a:pPr algn="just" defTabSz="914400" eaLnBrk="0" fontAlgn="base" hangingPunct="0">
              <a:spcBef>
                <a:spcPct val="0"/>
              </a:spcBef>
              <a:spcAft>
                <a:spcPct val="0"/>
              </a:spcAft>
            </a:pPr>
            <a:endParaRPr lang="en-US" sz="1600" b="1" kern="1200" dirty="0">
              <a:effectLst/>
              <a:latin typeface="+mn-lt"/>
              <a:ea typeface="+mn-ea"/>
              <a:cs typeface="+mn-cs"/>
            </a:endParaRPr>
          </a:p>
          <a:p>
            <a:pPr algn="just" defTabSz="914400" eaLnBrk="0" fontAlgn="base" hangingPunct="0">
              <a:spcBef>
                <a:spcPct val="0"/>
              </a:spcBef>
              <a:spcAft>
                <a:spcPct val="0"/>
              </a:spcAft>
            </a:pPr>
            <a:endParaRPr lang="en-US" sz="1600" b="1" dirty="0"/>
          </a:p>
          <a:p>
            <a:pPr algn="just" defTabSz="914400" eaLnBrk="0" fontAlgn="base" hangingPunct="0">
              <a:spcBef>
                <a:spcPct val="0"/>
              </a:spcBef>
              <a:spcAft>
                <a:spcPct val="0"/>
              </a:spcAft>
            </a:pPr>
            <a:endParaRPr lang="en-US" sz="1600" b="1" kern="1200" dirty="0">
              <a:effectLst/>
              <a:latin typeface="+mn-lt"/>
              <a:ea typeface="+mn-ea"/>
              <a:cs typeface="+mn-cs"/>
            </a:endParaRPr>
          </a:p>
          <a:p>
            <a:pPr algn="just" defTabSz="914400" eaLnBrk="0" fontAlgn="base" hangingPunct="0">
              <a:spcBef>
                <a:spcPct val="0"/>
              </a:spcBef>
              <a:spcAft>
                <a:spcPct val="0"/>
              </a:spcAft>
            </a:pPr>
            <a:endParaRPr lang="en-US" sz="1600" b="1" dirty="0"/>
          </a:p>
        </p:txBody>
      </p:sp>
      <p:sp>
        <p:nvSpPr>
          <p:cNvPr id="20" name="Rectangle 3">
            <a:extLst>
              <a:ext uri="{FF2B5EF4-FFF2-40B4-BE49-F238E27FC236}">
                <a16:creationId xmlns:a16="http://schemas.microsoft.com/office/drawing/2014/main" id="{8D32EE98-3AF3-463D-9C30-06C0E23FD4BB}"/>
              </a:ext>
            </a:extLst>
          </p:cNvPr>
          <p:cNvSpPr>
            <a:spLocks noChangeArrowheads="1"/>
          </p:cNvSpPr>
          <p:nvPr/>
        </p:nvSpPr>
        <p:spPr bwMode="auto">
          <a:xfrm>
            <a:off x="152400" y="-160283"/>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E32D5772-7100-412C-A545-7F8D749131C0}"/>
              </a:ext>
            </a:extLst>
          </p:cNvPr>
          <p:cNvSpPr txBox="1"/>
          <p:nvPr/>
        </p:nvSpPr>
        <p:spPr>
          <a:xfrm>
            <a:off x="396671" y="776429"/>
            <a:ext cx="6067924" cy="461665"/>
          </a:xfrm>
          <a:prstGeom prst="rect">
            <a:avLst/>
          </a:prstGeom>
          <a:solidFill>
            <a:schemeClr val="accent1"/>
          </a:solidFill>
          <a:ln w="38100">
            <a:solidFill>
              <a:schemeClr val="accent1"/>
            </a:solidFill>
          </a:ln>
        </p:spPr>
        <p:txBody>
          <a:bodyPr wrap="square">
            <a:spAutoFit/>
          </a:bodyPr>
          <a:lstStyle/>
          <a:p>
            <a:pPr algn="dist" defTabSz="914400" eaLnBrk="0" fontAlgn="base" hangingPunct="0">
              <a:spcBef>
                <a:spcPct val="0"/>
              </a:spcBef>
              <a:spcAft>
                <a:spcPct val="0"/>
              </a:spcAft>
            </a:pPr>
            <a:r>
              <a:rPr lang="en-US" sz="2400" b="1" kern="1200" dirty="0">
                <a:solidFill>
                  <a:schemeClr val="lt1"/>
                </a:solidFill>
                <a:effectLst/>
                <a:latin typeface="+mn-lt"/>
                <a:ea typeface="+mn-ea"/>
                <a:cs typeface="+mn-cs"/>
              </a:rPr>
              <a:t>RA / RF Status </a:t>
            </a:r>
            <a:endParaRPr lang="en-HK" dirty="0">
              <a:solidFill>
                <a:schemeClr val="bg1"/>
              </a:solidFill>
            </a:endParaRPr>
          </a:p>
        </p:txBody>
      </p:sp>
      <p:sp>
        <p:nvSpPr>
          <p:cNvPr id="22" name="TextBox 21">
            <a:extLst>
              <a:ext uri="{FF2B5EF4-FFF2-40B4-BE49-F238E27FC236}">
                <a16:creationId xmlns:a16="http://schemas.microsoft.com/office/drawing/2014/main" id="{F8CA61BD-7AF6-4597-8FFA-303B65A45D17}"/>
              </a:ext>
            </a:extLst>
          </p:cNvPr>
          <p:cNvSpPr txBox="1"/>
          <p:nvPr/>
        </p:nvSpPr>
        <p:spPr>
          <a:xfrm>
            <a:off x="393342" y="98842"/>
            <a:ext cx="6067796" cy="707886"/>
          </a:xfrm>
          <a:prstGeom prst="rect">
            <a:avLst/>
          </a:prstGeom>
          <a:solidFill>
            <a:schemeClr val="bg1">
              <a:lumMod val="95000"/>
            </a:schemeClr>
          </a:solidFill>
          <a:ln w="57150">
            <a:solidFill>
              <a:srgbClr val="0070C0"/>
            </a:solidFill>
          </a:ln>
        </p:spPr>
        <p:txBody>
          <a:bodyPr wrap="square">
            <a:spAutoFit/>
          </a:bodyPr>
          <a:lstStyle/>
          <a:p>
            <a:pPr algn="dist" defTabSz="914400" eaLnBrk="0" fontAlgn="base" hangingPunct="0">
              <a:spcBef>
                <a:spcPct val="0"/>
              </a:spcBef>
              <a:spcAft>
                <a:spcPct val="0"/>
              </a:spcAft>
            </a:pPr>
            <a:r>
              <a:rPr lang="en-US" sz="4000" b="1" dirty="0">
                <a:solidFill>
                  <a:schemeClr val="accent1">
                    <a:lumMod val="75000"/>
                  </a:schemeClr>
                </a:solidFill>
                <a:effectLst>
                  <a:outerShdw blurRad="38100" dist="38100" dir="2700000" algn="tl">
                    <a:srgbClr val="000000">
                      <a:alpha val="43137"/>
                    </a:srgbClr>
                  </a:outerShdw>
                </a:effectLst>
                <a:latin typeface="Arial Unicode MS"/>
              </a:rPr>
              <a:t>Alliance Sharing</a:t>
            </a:r>
            <a:r>
              <a:rPr lang="en-US" sz="3200" dirty="0">
                <a:solidFill>
                  <a:schemeClr val="bg1"/>
                </a:solidFill>
                <a:latin typeface="Arial Unicode MS"/>
              </a:rPr>
              <a:t> </a:t>
            </a:r>
            <a:r>
              <a:rPr lang="en-US" sz="2400" dirty="0">
                <a:latin typeface="Arial Unicode MS"/>
              </a:rPr>
              <a:t> </a:t>
            </a:r>
            <a:r>
              <a:rPr lang="en-US" sz="1100" dirty="0">
                <a:latin typeface="Arial Unicode MS"/>
              </a:rPr>
              <a:t>Feb 2022</a:t>
            </a:r>
            <a:endParaRPr lang="en-HK" sz="1100" dirty="0"/>
          </a:p>
        </p:txBody>
      </p:sp>
      <p:pic>
        <p:nvPicPr>
          <p:cNvPr id="23" name="Picture 22">
            <a:extLst>
              <a:ext uri="{FF2B5EF4-FFF2-40B4-BE49-F238E27FC236}">
                <a16:creationId xmlns:a16="http://schemas.microsoft.com/office/drawing/2014/main" id="{E8805E9C-37AE-4CE7-89E8-41C87552243D}"/>
              </a:ext>
            </a:extLst>
          </p:cNvPr>
          <p:cNvPicPr>
            <a:picLocks noChangeAspect="1"/>
          </p:cNvPicPr>
          <p:nvPr/>
        </p:nvPicPr>
        <p:blipFill>
          <a:blip r:embed="rId2"/>
          <a:stretch>
            <a:fillRect/>
          </a:stretch>
        </p:blipFill>
        <p:spPr>
          <a:xfrm>
            <a:off x="279996" y="8107019"/>
            <a:ext cx="3684012" cy="997119"/>
          </a:xfrm>
          <a:prstGeom prst="rect">
            <a:avLst/>
          </a:prstGeom>
        </p:spPr>
      </p:pic>
      <p:sp>
        <p:nvSpPr>
          <p:cNvPr id="24" name="TextBox 23">
            <a:extLst>
              <a:ext uri="{FF2B5EF4-FFF2-40B4-BE49-F238E27FC236}">
                <a16:creationId xmlns:a16="http://schemas.microsoft.com/office/drawing/2014/main" id="{7A0F3408-3EE5-4F32-A603-636C1C7C2328}"/>
              </a:ext>
            </a:extLst>
          </p:cNvPr>
          <p:cNvSpPr txBox="1"/>
          <p:nvPr/>
        </p:nvSpPr>
        <p:spPr>
          <a:xfrm>
            <a:off x="3147232" y="8457807"/>
            <a:ext cx="3430772" cy="646331"/>
          </a:xfrm>
          <a:prstGeom prst="rect">
            <a:avLst/>
          </a:prstGeom>
          <a:noFill/>
        </p:spPr>
        <p:txBody>
          <a:bodyPr wrap="square">
            <a:spAutoFit/>
          </a:bodyPr>
          <a:lstStyle/>
          <a:p>
            <a:pPr algn="r"/>
            <a:r>
              <a:rPr lang="en-GB" sz="1200" dirty="0">
                <a:effectLst/>
                <a:latin typeface="Arial" panose="020B0604020202020204" pitchFamily="34" charset="0"/>
                <a:ea typeface="PMingLiU" panose="02020500000000000000" pitchFamily="18" charset="-120"/>
              </a:rPr>
              <a:t>Tel  : (852) 2331 8775</a:t>
            </a:r>
            <a:endParaRPr lang="en-HK" sz="1200" dirty="0">
              <a:effectLst/>
              <a:latin typeface="Calibri" panose="020F0502020204030204" pitchFamily="34" charset="0"/>
              <a:ea typeface="PMingLiU" panose="02020500000000000000" pitchFamily="18" charset="-120"/>
            </a:endParaRPr>
          </a:p>
          <a:p>
            <a:pPr algn="r"/>
            <a:r>
              <a:rPr lang="en-GB" sz="1200" dirty="0">
                <a:effectLst/>
                <a:latin typeface="Arial" panose="020B0604020202020204" pitchFamily="34" charset="0"/>
                <a:ea typeface="PMingLiU" panose="02020500000000000000" pitchFamily="18" charset="-120"/>
              </a:rPr>
              <a:t>Fax : (852) 2331 8609</a:t>
            </a:r>
            <a:endParaRPr lang="en-HK" sz="1200" dirty="0">
              <a:effectLst/>
              <a:latin typeface="Calibri" panose="020F0502020204030204" pitchFamily="34" charset="0"/>
              <a:ea typeface="PMingLiU" panose="02020500000000000000" pitchFamily="18" charset="-120"/>
            </a:endParaRPr>
          </a:p>
          <a:p>
            <a:pPr algn="r"/>
            <a:r>
              <a:rPr lang="en-GB" sz="1200" u="sng" dirty="0">
                <a:solidFill>
                  <a:srgbClr val="0563C1"/>
                </a:solidFill>
                <a:effectLst/>
                <a:latin typeface="Arial" panose="020B0604020202020204" pitchFamily="34" charset="0"/>
                <a:ea typeface="PMingLiU" panose="02020500000000000000" pitchFamily="18" charset="-120"/>
                <a:hlinkClick r:id="rId3"/>
              </a:rPr>
              <a:t>www.alliancealliance.com</a:t>
            </a:r>
            <a:endParaRPr lang="en-HK" sz="1200" dirty="0">
              <a:effectLst/>
              <a:latin typeface="Calibri" panose="020F0502020204030204" pitchFamily="34" charset="0"/>
              <a:ea typeface="PMingLiU" panose="02020500000000000000" pitchFamily="18" charset="-120"/>
            </a:endParaRPr>
          </a:p>
        </p:txBody>
      </p:sp>
      <p:pic>
        <p:nvPicPr>
          <p:cNvPr id="4" name="Picture 3">
            <a:extLst>
              <a:ext uri="{FF2B5EF4-FFF2-40B4-BE49-F238E27FC236}">
                <a16:creationId xmlns:a16="http://schemas.microsoft.com/office/drawing/2014/main" id="{2C5D4B53-D4F9-4FC9-A244-701C99ECD61B}"/>
              </a:ext>
            </a:extLst>
          </p:cNvPr>
          <p:cNvPicPr>
            <a:picLocks noChangeAspect="1"/>
          </p:cNvPicPr>
          <p:nvPr/>
        </p:nvPicPr>
        <p:blipFill>
          <a:blip r:embed="rId4"/>
          <a:stretch>
            <a:fillRect/>
          </a:stretch>
        </p:blipFill>
        <p:spPr>
          <a:xfrm>
            <a:off x="3964008" y="5349120"/>
            <a:ext cx="2457823" cy="2136905"/>
          </a:xfrm>
          <a:prstGeom prst="rect">
            <a:avLst/>
          </a:prstGeom>
          <a:ln>
            <a:noFill/>
          </a:ln>
        </p:spPr>
      </p:pic>
      <p:sp>
        <p:nvSpPr>
          <p:cNvPr id="5" name="TextBox 4">
            <a:extLst>
              <a:ext uri="{FF2B5EF4-FFF2-40B4-BE49-F238E27FC236}">
                <a16:creationId xmlns:a16="http://schemas.microsoft.com/office/drawing/2014/main" id="{18B68C21-D6FF-4AEF-A63A-F33D6F0CB00B}"/>
              </a:ext>
            </a:extLst>
          </p:cNvPr>
          <p:cNvSpPr txBox="1"/>
          <p:nvPr/>
        </p:nvSpPr>
        <p:spPr>
          <a:xfrm>
            <a:off x="393343" y="5349120"/>
            <a:ext cx="3570666" cy="2123658"/>
          </a:xfrm>
          <a:prstGeom prst="rect">
            <a:avLst/>
          </a:prstGeom>
          <a:noFill/>
        </p:spPr>
        <p:txBody>
          <a:bodyPr wrap="square" rtlCol="0">
            <a:spAutoFit/>
          </a:bodyPr>
          <a:lstStyle/>
          <a:p>
            <a:pPr algn="just"/>
            <a:r>
              <a:rPr lang="en-US" sz="1100" dirty="0">
                <a:solidFill>
                  <a:schemeClr val="accent1">
                    <a:lumMod val="50000"/>
                  </a:schemeClr>
                </a:solidFill>
              </a:rPr>
              <a:t>Under Latest HK SAR Pandemic policy, more international freight schedule are reduced or cancel, which affecting the overall payload, especially to certain destinations. Details need to keep update with corresponding carrier. </a:t>
            </a:r>
          </a:p>
          <a:p>
            <a:pPr algn="just"/>
            <a:r>
              <a:rPr lang="en-US" sz="1100" dirty="0">
                <a:solidFill>
                  <a:schemeClr val="accent1">
                    <a:lumMod val="50000"/>
                  </a:schemeClr>
                </a:solidFill>
              </a:rPr>
              <a:t>Exporting new routing is one of the activities for proacting cargo agents.</a:t>
            </a:r>
          </a:p>
          <a:p>
            <a:pPr algn="just"/>
            <a:r>
              <a:rPr lang="en-HK" sz="1100" dirty="0"/>
              <a:t>Industry partitioner still optimistic to the situation, although the number of infection cases rising both local and internationally,  because some people believe both global and China policy to new omicron case may have different handling policy, hopefully the situation may change after Feb. </a:t>
            </a:r>
          </a:p>
        </p:txBody>
      </p:sp>
      <p:sp>
        <p:nvSpPr>
          <p:cNvPr id="6" name="Rectangle: Rounded Corners 5">
            <a:extLst>
              <a:ext uri="{FF2B5EF4-FFF2-40B4-BE49-F238E27FC236}">
                <a16:creationId xmlns:a16="http://schemas.microsoft.com/office/drawing/2014/main" id="{E32056F8-2E24-46E2-B6AC-06D9DEAC87B2}"/>
              </a:ext>
            </a:extLst>
          </p:cNvPr>
          <p:cNvSpPr/>
          <p:nvPr/>
        </p:nvSpPr>
        <p:spPr>
          <a:xfrm>
            <a:off x="4488873" y="5891645"/>
            <a:ext cx="1972265" cy="15943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100006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1C36-9FBA-41B1-A59C-231CDCFD7C14}"/>
              </a:ext>
            </a:extLst>
          </p:cNvPr>
          <p:cNvSpPr>
            <a:spLocks noGrp="1"/>
          </p:cNvSpPr>
          <p:nvPr>
            <p:ph type="title"/>
          </p:nvPr>
        </p:nvSpPr>
        <p:spPr>
          <a:xfrm>
            <a:off x="471488" y="4236"/>
            <a:ext cx="5915025" cy="1767417"/>
          </a:xfrm>
        </p:spPr>
        <p:txBody>
          <a:bodyPr/>
          <a:lstStyle/>
          <a:p>
            <a:endParaRPr lang="en-HK" dirty="0"/>
          </a:p>
        </p:txBody>
      </p:sp>
      <p:sp>
        <p:nvSpPr>
          <p:cNvPr id="18" name="TextBox 17">
            <a:extLst>
              <a:ext uri="{FF2B5EF4-FFF2-40B4-BE49-F238E27FC236}">
                <a16:creationId xmlns:a16="http://schemas.microsoft.com/office/drawing/2014/main" id="{2EE8A243-1F1F-457E-88B3-C58B08C1FA63}"/>
              </a:ext>
            </a:extLst>
          </p:cNvPr>
          <p:cNvSpPr txBox="1"/>
          <p:nvPr/>
        </p:nvSpPr>
        <p:spPr>
          <a:xfrm>
            <a:off x="308113" y="1362606"/>
            <a:ext cx="6269891" cy="4154984"/>
          </a:xfrm>
          <a:prstGeom prst="rect">
            <a:avLst/>
          </a:prstGeom>
          <a:noFill/>
        </p:spPr>
        <p:txBody>
          <a:bodyPr wrap="square">
            <a:spAutoFit/>
          </a:bodyPr>
          <a:lstStyle/>
          <a:p>
            <a:pPr algn="just" defTabSz="914400" eaLnBrk="0" fontAlgn="base" hangingPunct="0">
              <a:spcBef>
                <a:spcPct val="0"/>
              </a:spcBef>
              <a:spcAft>
                <a:spcPct val="0"/>
              </a:spcAft>
            </a:pPr>
            <a:r>
              <a:rPr lang="en-US" sz="1600" b="1" dirty="0">
                <a:latin typeface="Arial Unicode MS"/>
              </a:rPr>
              <a:t>Incident of </a:t>
            </a:r>
            <a:r>
              <a:rPr lang="en-US" sz="1600" b="1" kern="1200" dirty="0">
                <a:effectLst/>
                <a:latin typeface="+mn-lt"/>
                <a:ea typeface="+mn-ea"/>
                <a:cs typeface="+mn-cs"/>
              </a:rPr>
              <a:t>China Airline ORD incident may have Hong Kong involved the HKG-TPE –(CAN / ORD) shipment.</a:t>
            </a:r>
          </a:p>
          <a:p>
            <a:pPr algn="just" defTabSz="914400" eaLnBrk="0" fontAlgn="base" hangingPunct="0">
              <a:spcBef>
                <a:spcPct val="0"/>
              </a:spcBef>
              <a:spcAft>
                <a:spcPct val="0"/>
              </a:spcAft>
            </a:pPr>
            <a:endParaRPr lang="en-US" sz="200" b="1" dirty="0"/>
          </a:p>
          <a:p>
            <a:pPr algn="just" defTabSz="914400" eaLnBrk="0" fontAlgn="base" hangingPunct="0">
              <a:spcBef>
                <a:spcPct val="0"/>
              </a:spcBef>
              <a:spcAft>
                <a:spcPct val="0"/>
              </a:spcAft>
            </a:pPr>
            <a:r>
              <a:rPr lang="en-US" sz="1600" b="1" dirty="0"/>
              <a:t>CI5240</a:t>
            </a:r>
            <a:r>
              <a:rPr lang="en-US" sz="1200" dirty="0"/>
              <a:t> from TPE-ANC-ORD 747-400 freighter involved in an accident, aircraft engine  damage after colliding with baggage cart while taxing after landed ORD, no one injured.</a:t>
            </a:r>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600" b="1" dirty="0"/>
          </a:p>
          <a:p>
            <a:pPr algn="just" defTabSz="914400" eaLnBrk="0" fontAlgn="base" hangingPunct="0">
              <a:spcBef>
                <a:spcPct val="0"/>
              </a:spcBef>
              <a:spcAft>
                <a:spcPct val="0"/>
              </a:spcAft>
            </a:pPr>
            <a:endParaRPr lang="en-US" sz="1600" b="1" kern="1200" dirty="0">
              <a:effectLst/>
              <a:latin typeface="+mn-lt"/>
              <a:ea typeface="+mn-ea"/>
              <a:cs typeface="+mn-cs"/>
            </a:endParaRPr>
          </a:p>
          <a:p>
            <a:pPr algn="just" defTabSz="914400" eaLnBrk="0" fontAlgn="base" hangingPunct="0">
              <a:spcBef>
                <a:spcPct val="0"/>
              </a:spcBef>
              <a:spcAft>
                <a:spcPct val="0"/>
              </a:spcAft>
            </a:pPr>
            <a:endParaRPr lang="en-US" sz="1600" b="1" dirty="0"/>
          </a:p>
          <a:p>
            <a:pPr algn="just" defTabSz="914400" eaLnBrk="0" fontAlgn="base" hangingPunct="0">
              <a:spcBef>
                <a:spcPct val="0"/>
              </a:spcBef>
              <a:spcAft>
                <a:spcPct val="0"/>
              </a:spcAft>
            </a:pPr>
            <a:r>
              <a:rPr lang="en-US" sz="1600" kern="1200" dirty="0">
                <a:effectLst/>
                <a:latin typeface="+mn-lt"/>
                <a:ea typeface="+mn-ea"/>
                <a:cs typeface="+mn-cs"/>
              </a:rPr>
              <a:t>Advise from Alliance to GBA A</a:t>
            </a:r>
            <a:r>
              <a:rPr lang="en-US" sz="1600" dirty="0"/>
              <a:t>viation Logistics Player </a:t>
            </a:r>
          </a:p>
          <a:p>
            <a:pPr algn="just" defTabSz="914400" eaLnBrk="0" fontAlgn="base" hangingPunct="0">
              <a:spcBef>
                <a:spcPct val="0"/>
              </a:spcBef>
              <a:spcAft>
                <a:spcPct val="0"/>
              </a:spcAft>
            </a:pPr>
            <a:r>
              <a:rPr lang="en-US" sz="1200" dirty="0"/>
              <a:t>Recommended to </a:t>
            </a:r>
            <a:r>
              <a:rPr lang="en-US" sz="1200" kern="1200" dirty="0">
                <a:effectLst/>
                <a:latin typeface="+mn-lt"/>
                <a:ea typeface="+mn-ea"/>
                <a:cs typeface="+mn-cs"/>
              </a:rPr>
              <a:t>check any shipment Via TPE to US. Which is possible involved Hong Kong or GBA US shipment in this China airlines accident in ORD- 28Jan Some shipment because of the TSA security reason may took HKG- TPE - US (ANC, ORD)</a:t>
            </a:r>
          </a:p>
          <a:p>
            <a:pPr algn="just" defTabSz="914400" eaLnBrk="0" fontAlgn="base" hangingPunct="0">
              <a:spcBef>
                <a:spcPct val="0"/>
              </a:spcBef>
              <a:spcAft>
                <a:spcPct val="0"/>
              </a:spcAft>
            </a:pPr>
            <a:endParaRPr lang="en-HK" sz="1800" dirty="0"/>
          </a:p>
        </p:txBody>
      </p:sp>
      <p:sp>
        <p:nvSpPr>
          <p:cNvPr id="20" name="Rectangle 3">
            <a:extLst>
              <a:ext uri="{FF2B5EF4-FFF2-40B4-BE49-F238E27FC236}">
                <a16:creationId xmlns:a16="http://schemas.microsoft.com/office/drawing/2014/main" id="{8D32EE98-3AF3-463D-9C30-06C0E23FD4BB}"/>
              </a:ext>
            </a:extLst>
          </p:cNvPr>
          <p:cNvSpPr>
            <a:spLocks noChangeArrowheads="1"/>
          </p:cNvSpPr>
          <p:nvPr/>
        </p:nvSpPr>
        <p:spPr bwMode="auto">
          <a:xfrm>
            <a:off x="152400" y="-160283"/>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E32D5772-7100-412C-A545-7F8D749131C0}"/>
              </a:ext>
            </a:extLst>
          </p:cNvPr>
          <p:cNvSpPr txBox="1"/>
          <p:nvPr/>
        </p:nvSpPr>
        <p:spPr>
          <a:xfrm>
            <a:off x="396671" y="776429"/>
            <a:ext cx="6067924" cy="461665"/>
          </a:xfrm>
          <a:prstGeom prst="rect">
            <a:avLst/>
          </a:prstGeom>
          <a:solidFill>
            <a:schemeClr val="accent1"/>
          </a:solidFill>
          <a:ln w="38100">
            <a:solidFill>
              <a:schemeClr val="accent1"/>
            </a:solidFill>
          </a:ln>
        </p:spPr>
        <p:txBody>
          <a:bodyPr wrap="square">
            <a:spAutoFit/>
          </a:bodyPr>
          <a:lstStyle/>
          <a:p>
            <a:pPr algn="dist" defTabSz="914400" eaLnBrk="0" fontAlgn="base" hangingPunct="0">
              <a:spcBef>
                <a:spcPct val="0"/>
              </a:spcBef>
              <a:spcAft>
                <a:spcPct val="0"/>
              </a:spcAft>
            </a:pPr>
            <a:r>
              <a:rPr lang="en-US" sz="2400" b="1" kern="1200" dirty="0">
                <a:solidFill>
                  <a:schemeClr val="lt1"/>
                </a:solidFill>
                <a:effectLst/>
                <a:latin typeface="+mn-lt"/>
                <a:ea typeface="+mn-ea"/>
                <a:cs typeface="+mn-cs"/>
              </a:rPr>
              <a:t>Incident / Accident</a:t>
            </a:r>
            <a:endParaRPr lang="en-HK" dirty="0">
              <a:solidFill>
                <a:schemeClr val="bg1"/>
              </a:solidFill>
            </a:endParaRPr>
          </a:p>
        </p:txBody>
      </p:sp>
      <p:sp>
        <p:nvSpPr>
          <p:cNvPr id="22" name="TextBox 21">
            <a:extLst>
              <a:ext uri="{FF2B5EF4-FFF2-40B4-BE49-F238E27FC236}">
                <a16:creationId xmlns:a16="http://schemas.microsoft.com/office/drawing/2014/main" id="{F8CA61BD-7AF6-4597-8FFA-303B65A45D17}"/>
              </a:ext>
            </a:extLst>
          </p:cNvPr>
          <p:cNvSpPr txBox="1"/>
          <p:nvPr/>
        </p:nvSpPr>
        <p:spPr>
          <a:xfrm>
            <a:off x="393342" y="98842"/>
            <a:ext cx="6067796" cy="707886"/>
          </a:xfrm>
          <a:prstGeom prst="rect">
            <a:avLst/>
          </a:prstGeom>
          <a:solidFill>
            <a:schemeClr val="bg1">
              <a:lumMod val="95000"/>
            </a:schemeClr>
          </a:solidFill>
          <a:ln w="57150">
            <a:solidFill>
              <a:srgbClr val="0070C0"/>
            </a:solidFill>
          </a:ln>
        </p:spPr>
        <p:txBody>
          <a:bodyPr wrap="square">
            <a:spAutoFit/>
          </a:bodyPr>
          <a:lstStyle/>
          <a:p>
            <a:pPr algn="dist" defTabSz="914400" eaLnBrk="0" fontAlgn="base" hangingPunct="0">
              <a:spcBef>
                <a:spcPct val="0"/>
              </a:spcBef>
              <a:spcAft>
                <a:spcPct val="0"/>
              </a:spcAft>
            </a:pPr>
            <a:r>
              <a:rPr lang="en-US" sz="4000" b="1" dirty="0">
                <a:solidFill>
                  <a:schemeClr val="accent1">
                    <a:lumMod val="75000"/>
                  </a:schemeClr>
                </a:solidFill>
                <a:effectLst>
                  <a:outerShdw blurRad="38100" dist="38100" dir="2700000" algn="tl">
                    <a:srgbClr val="000000">
                      <a:alpha val="43137"/>
                    </a:srgbClr>
                  </a:outerShdw>
                </a:effectLst>
                <a:latin typeface="Arial Unicode MS"/>
              </a:rPr>
              <a:t>Alliance Sharing</a:t>
            </a:r>
            <a:r>
              <a:rPr lang="en-US" sz="3200" dirty="0">
                <a:solidFill>
                  <a:schemeClr val="bg1"/>
                </a:solidFill>
                <a:latin typeface="Arial Unicode MS"/>
              </a:rPr>
              <a:t> </a:t>
            </a:r>
            <a:r>
              <a:rPr lang="en-US" sz="2400" dirty="0">
                <a:latin typeface="Arial Unicode MS"/>
              </a:rPr>
              <a:t> </a:t>
            </a:r>
            <a:r>
              <a:rPr lang="en-US" sz="1100" dirty="0">
                <a:latin typeface="Arial Unicode MS"/>
              </a:rPr>
              <a:t>Feb 2022</a:t>
            </a:r>
            <a:endParaRPr lang="en-HK" sz="1100" dirty="0"/>
          </a:p>
        </p:txBody>
      </p:sp>
      <p:pic>
        <p:nvPicPr>
          <p:cNvPr id="23" name="Picture 22">
            <a:extLst>
              <a:ext uri="{FF2B5EF4-FFF2-40B4-BE49-F238E27FC236}">
                <a16:creationId xmlns:a16="http://schemas.microsoft.com/office/drawing/2014/main" id="{E8805E9C-37AE-4CE7-89E8-41C87552243D}"/>
              </a:ext>
            </a:extLst>
          </p:cNvPr>
          <p:cNvPicPr>
            <a:picLocks noChangeAspect="1"/>
          </p:cNvPicPr>
          <p:nvPr/>
        </p:nvPicPr>
        <p:blipFill>
          <a:blip r:embed="rId2"/>
          <a:stretch>
            <a:fillRect/>
          </a:stretch>
        </p:blipFill>
        <p:spPr>
          <a:xfrm>
            <a:off x="279996" y="8107019"/>
            <a:ext cx="3684012" cy="997119"/>
          </a:xfrm>
          <a:prstGeom prst="rect">
            <a:avLst/>
          </a:prstGeom>
        </p:spPr>
      </p:pic>
      <p:sp>
        <p:nvSpPr>
          <p:cNvPr id="24" name="TextBox 23">
            <a:extLst>
              <a:ext uri="{FF2B5EF4-FFF2-40B4-BE49-F238E27FC236}">
                <a16:creationId xmlns:a16="http://schemas.microsoft.com/office/drawing/2014/main" id="{7A0F3408-3EE5-4F32-A603-636C1C7C2328}"/>
              </a:ext>
            </a:extLst>
          </p:cNvPr>
          <p:cNvSpPr txBox="1"/>
          <p:nvPr/>
        </p:nvSpPr>
        <p:spPr>
          <a:xfrm>
            <a:off x="3147232" y="8457807"/>
            <a:ext cx="3430772" cy="646331"/>
          </a:xfrm>
          <a:prstGeom prst="rect">
            <a:avLst/>
          </a:prstGeom>
          <a:noFill/>
        </p:spPr>
        <p:txBody>
          <a:bodyPr wrap="square">
            <a:spAutoFit/>
          </a:bodyPr>
          <a:lstStyle/>
          <a:p>
            <a:pPr algn="r"/>
            <a:r>
              <a:rPr lang="en-GB" sz="1200" dirty="0">
                <a:effectLst/>
                <a:latin typeface="Arial" panose="020B0604020202020204" pitchFamily="34" charset="0"/>
                <a:ea typeface="PMingLiU" panose="02020500000000000000" pitchFamily="18" charset="-120"/>
              </a:rPr>
              <a:t>Tel  : (852) 2331 8775</a:t>
            </a:r>
            <a:endParaRPr lang="en-HK" sz="1200" dirty="0">
              <a:effectLst/>
              <a:latin typeface="Calibri" panose="020F0502020204030204" pitchFamily="34" charset="0"/>
              <a:ea typeface="PMingLiU" panose="02020500000000000000" pitchFamily="18" charset="-120"/>
            </a:endParaRPr>
          </a:p>
          <a:p>
            <a:pPr algn="r"/>
            <a:r>
              <a:rPr lang="en-GB" sz="1200" dirty="0">
                <a:effectLst/>
                <a:latin typeface="Arial" panose="020B0604020202020204" pitchFamily="34" charset="0"/>
                <a:ea typeface="PMingLiU" panose="02020500000000000000" pitchFamily="18" charset="-120"/>
              </a:rPr>
              <a:t>Fax : (852) 2331 8609</a:t>
            </a:r>
            <a:endParaRPr lang="en-HK" sz="1200" dirty="0">
              <a:effectLst/>
              <a:latin typeface="Calibri" panose="020F0502020204030204" pitchFamily="34" charset="0"/>
              <a:ea typeface="PMingLiU" panose="02020500000000000000" pitchFamily="18" charset="-120"/>
            </a:endParaRPr>
          </a:p>
          <a:p>
            <a:pPr algn="r"/>
            <a:r>
              <a:rPr lang="en-GB" sz="1200" u="sng" dirty="0">
                <a:solidFill>
                  <a:srgbClr val="0563C1"/>
                </a:solidFill>
                <a:effectLst/>
                <a:latin typeface="Arial" panose="020B0604020202020204" pitchFamily="34" charset="0"/>
                <a:ea typeface="PMingLiU" panose="02020500000000000000" pitchFamily="18" charset="-120"/>
                <a:hlinkClick r:id="rId3"/>
              </a:rPr>
              <a:t>www.alliancealliance.com</a:t>
            </a:r>
            <a:endParaRPr lang="en-HK" sz="1200" dirty="0">
              <a:effectLst/>
              <a:latin typeface="Calibri" panose="020F0502020204030204" pitchFamily="34" charset="0"/>
              <a:ea typeface="PMingLiU" panose="02020500000000000000" pitchFamily="18" charset="-120"/>
            </a:endParaRPr>
          </a:p>
        </p:txBody>
      </p:sp>
      <p:sp>
        <p:nvSpPr>
          <p:cNvPr id="8" name="Rectangle 7">
            <a:extLst>
              <a:ext uri="{FF2B5EF4-FFF2-40B4-BE49-F238E27FC236}">
                <a16:creationId xmlns:a16="http://schemas.microsoft.com/office/drawing/2014/main" id="{1DA0FB5C-A9A6-42BD-9E12-9BEA1EAFE492}"/>
              </a:ext>
            </a:extLst>
          </p:cNvPr>
          <p:cNvSpPr/>
          <p:nvPr/>
        </p:nvSpPr>
        <p:spPr>
          <a:xfrm>
            <a:off x="432598" y="3995536"/>
            <a:ext cx="5451368" cy="302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HK" sz="1050" dirty="0"/>
              <a:t>Pictures from social media </a:t>
            </a:r>
          </a:p>
        </p:txBody>
      </p:sp>
      <p:pic>
        <p:nvPicPr>
          <p:cNvPr id="4" name="Picture 3">
            <a:extLst>
              <a:ext uri="{FF2B5EF4-FFF2-40B4-BE49-F238E27FC236}">
                <a16:creationId xmlns:a16="http://schemas.microsoft.com/office/drawing/2014/main" id="{A7323AD9-5A25-4CB7-A9EB-014AC5517548}"/>
              </a:ext>
            </a:extLst>
          </p:cNvPr>
          <p:cNvPicPr>
            <a:picLocks noChangeAspect="1"/>
          </p:cNvPicPr>
          <p:nvPr/>
        </p:nvPicPr>
        <p:blipFill>
          <a:blip r:embed="rId4"/>
          <a:stretch>
            <a:fillRect/>
          </a:stretch>
        </p:blipFill>
        <p:spPr>
          <a:xfrm>
            <a:off x="1672936" y="3122165"/>
            <a:ext cx="5185064" cy="4280871"/>
          </a:xfrm>
          <a:prstGeom prst="rect">
            <a:avLst/>
          </a:prstGeom>
        </p:spPr>
      </p:pic>
    </p:spTree>
    <p:extLst>
      <p:ext uri="{BB962C8B-B14F-4D97-AF65-F5344CB8AC3E}">
        <p14:creationId xmlns:p14="http://schemas.microsoft.com/office/powerpoint/2010/main" val="90983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1C36-9FBA-41B1-A59C-231CDCFD7C14}"/>
              </a:ext>
            </a:extLst>
          </p:cNvPr>
          <p:cNvSpPr>
            <a:spLocks noGrp="1"/>
          </p:cNvSpPr>
          <p:nvPr>
            <p:ph type="title"/>
          </p:nvPr>
        </p:nvSpPr>
        <p:spPr>
          <a:xfrm>
            <a:off x="471488" y="4236"/>
            <a:ext cx="5915025" cy="1767417"/>
          </a:xfrm>
        </p:spPr>
        <p:txBody>
          <a:bodyPr/>
          <a:lstStyle/>
          <a:p>
            <a:endParaRPr lang="en-HK" dirty="0"/>
          </a:p>
        </p:txBody>
      </p:sp>
      <p:sp>
        <p:nvSpPr>
          <p:cNvPr id="18" name="TextBox 17">
            <a:extLst>
              <a:ext uri="{FF2B5EF4-FFF2-40B4-BE49-F238E27FC236}">
                <a16:creationId xmlns:a16="http://schemas.microsoft.com/office/drawing/2014/main" id="{2EE8A243-1F1F-457E-88B3-C58B08C1FA63}"/>
              </a:ext>
            </a:extLst>
          </p:cNvPr>
          <p:cNvSpPr txBox="1"/>
          <p:nvPr/>
        </p:nvSpPr>
        <p:spPr>
          <a:xfrm>
            <a:off x="314859" y="1592372"/>
            <a:ext cx="6269891" cy="2646878"/>
          </a:xfrm>
          <a:prstGeom prst="rect">
            <a:avLst/>
          </a:prstGeom>
          <a:noFill/>
        </p:spPr>
        <p:txBody>
          <a:bodyPr wrap="square">
            <a:spAutoFit/>
          </a:bodyPr>
          <a:lstStyle/>
          <a:p>
            <a:pPr algn="just" defTabSz="914400" eaLnBrk="0" fontAlgn="base" hangingPunct="0">
              <a:spcBef>
                <a:spcPct val="0"/>
              </a:spcBef>
              <a:spcAft>
                <a:spcPct val="0"/>
              </a:spcAft>
            </a:pPr>
            <a:r>
              <a:rPr lang="en-US" sz="1600" kern="1200" dirty="0">
                <a:effectLst/>
                <a:latin typeface="+mn-lt"/>
                <a:ea typeface="+mn-ea"/>
                <a:cs typeface="+mn-cs"/>
              </a:rPr>
              <a:t>To convenience the industry for identify the </a:t>
            </a:r>
            <a:r>
              <a:rPr lang="en-US" sz="1600" b="1" kern="1200" dirty="0">
                <a:effectLst/>
                <a:latin typeface="+mn-lt"/>
                <a:ea typeface="+mn-ea"/>
                <a:cs typeface="+mn-cs"/>
              </a:rPr>
              <a:t>RIGHT</a:t>
            </a:r>
            <a:r>
              <a:rPr lang="en-US" sz="1600" dirty="0"/>
              <a:t> packaging of lithium battery shipment, Alliance developed a new ‘</a:t>
            </a:r>
            <a:r>
              <a:rPr lang="en-US" sz="1600" b="1" dirty="0"/>
              <a:t>Lithium battery Q Check’ for the industry, simple, no need to check the DGR Manual …..</a:t>
            </a:r>
            <a:endParaRPr lang="en-US" sz="1600" b="1" kern="1200" dirty="0">
              <a:effectLst/>
              <a:latin typeface="+mn-lt"/>
              <a:ea typeface="+mn-ea"/>
              <a:cs typeface="+mn-cs"/>
            </a:endParaRPr>
          </a:p>
          <a:p>
            <a:pPr algn="just" defTabSz="914400" eaLnBrk="0" fontAlgn="base" hangingPunct="0">
              <a:spcBef>
                <a:spcPct val="0"/>
              </a:spcBef>
              <a:spcAft>
                <a:spcPct val="0"/>
              </a:spcAft>
            </a:pPr>
            <a:endParaRPr lang="en-US" sz="200" b="1"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200" dirty="0"/>
          </a:p>
          <a:p>
            <a:pPr algn="just" defTabSz="914400" eaLnBrk="0" fontAlgn="base" hangingPunct="0">
              <a:spcBef>
                <a:spcPct val="0"/>
              </a:spcBef>
              <a:spcAft>
                <a:spcPct val="0"/>
              </a:spcAft>
            </a:pPr>
            <a:endParaRPr lang="en-US" sz="1600" b="1" dirty="0"/>
          </a:p>
          <a:p>
            <a:pPr algn="just" defTabSz="914400" eaLnBrk="0" fontAlgn="base" hangingPunct="0">
              <a:spcBef>
                <a:spcPct val="0"/>
              </a:spcBef>
              <a:spcAft>
                <a:spcPct val="0"/>
              </a:spcAft>
            </a:pPr>
            <a:r>
              <a:rPr lang="en-US" sz="1600" b="1" kern="1200" dirty="0">
                <a:effectLst/>
                <a:latin typeface="+mn-lt"/>
                <a:ea typeface="+mn-ea"/>
                <a:cs typeface="+mn-cs"/>
              </a:rPr>
              <a:t>S</a:t>
            </a:r>
          </a:p>
        </p:txBody>
      </p:sp>
      <p:sp>
        <p:nvSpPr>
          <p:cNvPr id="20" name="Rectangle 3">
            <a:extLst>
              <a:ext uri="{FF2B5EF4-FFF2-40B4-BE49-F238E27FC236}">
                <a16:creationId xmlns:a16="http://schemas.microsoft.com/office/drawing/2014/main" id="{8D32EE98-3AF3-463D-9C30-06C0E23FD4BB}"/>
              </a:ext>
            </a:extLst>
          </p:cNvPr>
          <p:cNvSpPr>
            <a:spLocks noChangeArrowheads="1"/>
          </p:cNvSpPr>
          <p:nvPr/>
        </p:nvSpPr>
        <p:spPr bwMode="auto">
          <a:xfrm>
            <a:off x="152400" y="-160283"/>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E32D5772-7100-412C-A545-7F8D749131C0}"/>
              </a:ext>
            </a:extLst>
          </p:cNvPr>
          <p:cNvSpPr txBox="1"/>
          <p:nvPr/>
        </p:nvSpPr>
        <p:spPr>
          <a:xfrm>
            <a:off x="396671" y="776429"/>
            <a:ext cx="6067924" cy="830997"/>
          </a:xfrm>
          <a:prstGeom prst="rect">
            <a:avLst/>
          </a:prstGeom>
          <a:solidFill>
            <a:schemeClr val="accent1"/>
          </a:solidFill>
          <a:ln w="38100">
            <a:solidFill>
              <a:schemeClr val="accent1"/>
            </a:solidFill>
          </a:ln>
        </p:spPr>
        <p:txBody>
          <a:bodyPr wrap="square">
            <a:spAutoFit/>
          </a:bodyPr>
          <a:lstStyle/>
          <a:p>
            <a:pPr algn="dist" defTabSz="914400" eaLnBrk="0" fontAlgn="base" hangingPunct="0">
              <a:spcBef>
                <a:spcPct val="0"/>
              </a:spcBef>
              <a:spcAft>
                <a:spcPct val="0"/>
              </a:spcAft>
            </a:pPr>
            <a:r>
              <a:rPr lang="en-US" sz="2400" b="1" dirty="0">
                <a:solidFill>
                  <a:schemeClr val="lt1"/>
                </a:solidFill>
                <a:effectLst>
                  <a:outerShdw blurRad="38100" dist="38100" dir="2700000" algn="tl">
                    <a:srgbClr val="000000">
                      <a:alpha val="43137"/>
                    </a:srgbClr>
                  </a:outerShdw>
                </a:effectLst>
              </a:rPr>
              <a:t>New Services!</a:t>
            </a:r>
            <a:r>
              <a:rPr lang="en-US" sz="2400" b="1" dirty="0">
                <a:solidFill>
                  <a:schemeClr val="lt1"/>
                </a:solidFill>
              </a:rPr>
              <a:t> </a:t>
            </a:r>
            <a:r>
              <a:rPr lang="en-HK" sz="2400" b="0" i="0"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Lithium Battery Q check </a:t>
            </a:r>
          </a:p>
          <a:p>
            <a:pPr algn="dist" defTabSz="914400" eaLnBrk="0" fontAlgn="base" hangingPunct="0">
              <a:spcBef>
                <a:spcPct val="0"/>
              </a:spcBef>
              <a:spcAft>
                <a:spcPct val="0"/>
              </a:spcAft>
            </a:pPr>
            <a:r>
              <a:rPr lang="zh-TW" altLang="en-US" sz="2400" b="0" i="0"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鋰電池快速測試</a:t>
            </a:r>
            <a:endParaRPr lang="en-HK" dirty="0">
              <a:solidFill>
                <a:schemeClr val="bg1"/>
              </a:solidFill>
            </a:endParaRPr>
          </a:p>
        </p:txBody>
      </p:sp>
      <p:sp>
        <p:nvSpPr>
          <p:cNvPr id="22" name="TextBox 21">
            <a:extLst>
              <a:ext uri="{FF2B5EF4-FFF2-40B4-BE49-F238E27FC236}">
                <a16:creationId xmlns:a16="http://schemas.microsoft.com/office/drawing/2014/main" id="{F8CA61BD-7AF6-4597-8FFA-303B65A45D17}"/>
              </a:ext>
            </a:extLst>
          </p:cNvPr>
          <p:cNvSpPr txBox="1"/>
          <p:nvPr/>
        </p:nvSpPr>
        <p:spPr>
          <a:xfrm>
            <a:off x="393342" y="98842"/>
            <a:ext cx="6067796" cy="707886"/>
          </a:xfrm>
          <a:prstGeom prst="rect">
            <a:avLst/>
          </a:prstGeom>
          <a:solidFill>
            <a:schemeClr val="bg1">
              <a:lumMod val="95000"/>
            </a:schemeClr>
          </a:solidFill>
          <a:ln w="57150">
            <a:solidFill>
              <a:srgbClr val="0070C0"/>
            </a:solidFill>
          </a:ln>
        </p:spPr>
        <p:txBody>
          <a:bodyPr wrap="square">
            <a:spAutoFit/>
          </a:bodyPr>
          <a:lstStyle/>
          <a:p>
            <a:pPr algn="dist" defTabSz="914400" eaLnBrk="0" fontAlgn="base" hangingPunct="0">
              <a:spcBef>
                <a:spcPct val="0"/>
              </a:spcBef>
              <a:spcAft>
                <a:spcPct val="0"/>
              </a:spcAft>
            </a:pPr>
            <a:r>
              <a:rPr lang="en-US" sz="4000" b="1" dirty="0">
                <a:solidFill>
                  <a:schemeClr val="accent1">
                    <a:lumMod val="75000"/>
                  </a:schemeClr>
                </a:solidFill>
                <a:effectLst>
                  <a:outerShdw blurRad="38100" dist="38100" dir="2700000" algn="tl">
                    <a:srgbClr val="000000">
                      <a:alpha val="43137"/>
                    </a:srgbClr>
                  </a:outerShdw>
                </a:effectLst>
                <a:latin typeface="Arial Unicode MS"/>
              </a:rPr>
              <a:t>Alliance Sharing</a:t>
            </a:r>
            <a:r>
              <a:rPr lang="en-US" sz="3200" dirty="0">
                <a:solidFill>
                  <a:schemeClr val="bg1"/>
                </a:solidFill>
                <a:latin typeface="Arial Unicode MS"/>
              </a:rPr>
              <a:t> </a:t>
            </a:r>
            <a:r>
              <a:rPr lang="en-US" sz="2400" dirty="0">
                <a:latin typeface="Arial Unicode MS"/>
              </a:rPr>
              <a:t> </a:t>
            </a:r>
            <a:r>
              <a:rPr lang="en-US" sz="1100" dirty="0">
                <a:latin typeface="Arial Unicode MS"/>
              </a:rPr>
              <a:t>Mar 2022</a:t>
            </a:r>
            <a:endParaRPr lang="en-HK" sz="1100" dirty="0"/>
          </a:p>
        </p:txBody>
      </p:sp>
      <p:pic>
        <p:nvPicPr>
          <p:cNvPr id="23" name="Picture 22">
            <a:extLst>
              <a:ext uri="{FF2B5EF4-FFF2-40B4-BE49-F238E27FC236}">
                <a16:creationId xmlns:a16="http://schemas.microsoft.com/office/drawing/2014/main" id="{E8805E9C-37AE-4CE7-89E8-41C87552243D}"/>
              </a:ext>
            </a:extLst>
          </p:cNvPr>
          <p:cNvPicPr>
            <a:picLocks noChangeAspect="1"/>
          </p:cNvPicPr>
          <p:nvPr/>
        </p:nvPicPr>
        <p:blipFill>
          <a:blip r:embed="rId3"/>
          <a:stretch>
            <a:fillRect/>
          </a:stretch>
        </p:blipFill>
        <p:spPr>
          <a:xfrm>
            <a:off x="279996" y="8107019"/>
            <a:ext cx="3684012" cy="997119"/>
          </a:xfrm>
          <a:prstGeom prst="rect">
            <a:avLst/>
          </a:prstGeom>
        </p:spPr>
      </p:pic>
      <p:sp>
        <p:nvSpPr>
          <p:cNvPr id="24" name="TextBox 23">
            <a:extLst>
              <a:ext uri="{FF2B5EF4-FFF2-40B4-BE49-F238E27FC236}">
                <a16:creationId xmlns:a16="http://schemas.microsoft.com/office/drawing/2014/main" id="{7A0F3408-3EE5-4F32-A603-636C1C7C2328}"/>
              </a:ext>
            </a:extLst>
          </p:cNvPr>
          <p:cNvSpPr txBox="1"/>
          <p:nvPr/>
        </p:nvSpPr>
        <p:spPr>
          <a:xfrm>
            <a:off x="3147232" y="8457807"/>
            <a:ext cx="3430772" cy="646331"/>
          </a:xfrm>
          <a:prstGeom prst="rect">
            <a:avLst/>
          </a:prstGeom>
          <a:noFill/>
        </p:spPr>
        <p:txBody>
          <a:bodyPr wrap="square">
            <a:spAutoFit/>
          </a:bodyPr>
          <a:lstStyle/>
          <a:p>
            <a:pPr algn="r"/>
            <a:r>
              <a:rPr lang="en-GB" sz="1200" dirty="0">
                <a:effectLst/>
                <a:latin typeface="Arial" panose="020B0604020202020204" pitchFamily="34" charset="0"/>
                <a:ea typeface="PMingLiU" panose="02020500000000000000" pitchFamily="18" charset="-120"/>
              </a:rPr>
              <a:t>Tel  : (852) 2331 8775</a:t>
            </a:r>
            <a:endParaRPr lang="en-HK" sz="1200" dirty="0">
              <a:effectLst/>
              <a:latin typeface="Calibri" panose="020F0502020204030204" pitchFamily="34" charset="0"/>
              <a:ea typeface="PMingLiU" panose="02020500000000000000" pitchFamily="18" charset="-120"/>
            </a:endParaRPr>
          </a:p>
          <a:p>
            <a:pPr algn="r"/>
            <a:r>
              <a:rPr lang="en-GB" sz="1200" dirty="0">
                <a:effectLst/>
                <a:latin typeface="Arial" panose="020B0604020202020204" pitchFamily="34" charset="0"/>
                <a:ea typeface="PMingLiU" panose="02020500000000000000" pitchFamily="18" charset="-120"/>
              </a:rPr>
              <a:t>Fax : (852) 2331 8609</a:t>
            </a:r>
            <a:endParaRPr lang="en-HK" sz="1200" dirty="0">
              <a:effectLst/>
              <a:latin typeface="Calibri" panose="020F0502020204030204" pitchFamily="34" charset="0"/>
              <a:ea typeface="PMingLiU" panose="02020500000000000000" pitchFamily="18" charset="-120"/>
            </a:endParaRPr>
          </a:p>
          <a:p>
            <a:pPr algn="r"/>
            <a:r>
              <a:rPr lang="en-GB" sz="1200" u="sng" dirty="0">
                <a:solidFill>
                  <a:srgbClr val="0563C1"/>
                </a:solidFill>
                <a:effectLst/>
                <a:latin typeface="Arial" panose="020B0604020202020204" pitchFamily="34" charset="0"/>
                <a:ea typeface="PMingLiU" panose="02020500000000000000" pitchFamily="18" charset="-120"/>
                <a:hlinkClick r:id="rId4"/>
              </a:rPr>
              <a:t>www.alliancealliance.com</a:t>
            </a:r>
            <a:endParaRPr lang="en-HK" sz="1200" dirty="0">
              <a:effectLst/>
              <a:latin typeface="Calibri" panose="020F0502020204030204" pitchFamily="34" charset="0"/>
              <a:ea typeface="PMingLiU" panose="02020500000000000000" pitchFamily="18" charset="-120"/>
            </a:endParaRPr>
          </a:p>
        </p:txBody>
      </p:sp>
      <p:pic>
        <p:nvPicPr>
          <p:cNvPr id="6" name="Picture 5">
            <a:extLst>
              <a:ext uri="{FF2B5EF4-FFF2-40B4-BE49-F238E27FC236}">
                <a16:creationId xmlns:a16="http://schemas.microsoft.com/office/drawing/2014/main" id="{6821F2CC-EDE7-4705-80F8-B2B5DB0889EF}"/>
              </a:ext>
            </a:extLst>
          </p:cNvPr>
          <p:cNvPicPr>
            <a:picLocks noChangeAspect="1"/>
          </p:cNvPicPr>
          <p:nvPr/>
        </p:nvPicPr>
        <p:blipFill>
          <a:blip r:embed="rId5"/>
          <a:stretch>
            <a:fillRect/>
          </a:stretch>
        </p:blipFill>
        <p:spPr>
          <a:xfrm>
            <a:off x="414649" y="2899933"/>
            <a:ext cx="3593550" cy="2099935"/>
          </a:xfrm>
          <a:prstGeom prst="rect">
            <a:avLst/>
          </a:prstGeom>
        </p:spPr>
      </p:pic>
      <p:sp>
        <p:nvSpPr>
          <p:cNvPr id="7" name="Speech Bubble: Rectangle with Corners Rounded 6">
            <a:extLst>
              <a:ext uri="{FF2B5EF4-FFF2-40B4-BE49-F238E27FC236}">
                <a16:creationId xmlns:a16="http://schemas.microsoft.com/office/drawing/2014/main" id="{4F5C8DCE-5189-42BD-AE51-B774FF657C48}"/>
              </a:ext>
            </a:extLst>
          </p:cNvPr>
          <p:cNvSpPr/>
          <p:nvPr/>
        </p:nvSpPr>
        <p:spPr>
          <a:xfrm>
            <a:off x="3886200" y="3008040"/>
            <a:ext cx="2663687" cy="785353"/>
          </a:xfrm>
          <a:prstGeom prst="wedgeRoundRectCallout">
            <a:avLst>
              <a:gd name="adj1" fmla="val -62622"/>
              <a:gd name="adj2" fmla="val -11471"/>
              <a:gd name="adj3" fmla="val 16667"/>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en-HK" sz="1600" b="0" i="0" u="none"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Lithium Battery Q check </a:t>
            </a:r>
          </a:p>
          <a:p>
            <a:pPr algn="dist" defTabSz="914400" eaLnBrk="0" fontAlgn="base" hangingPunct="0">
              <a:spcBef>
                <a:spcPct val="0"/>
              </a:spcBef>
              <a:spcAft>
                <a:spcPct val="0"/>
              </a:spcAft>
            </a:pPr>
            <a:r>
              <a:rPr lang="zh-TW" altLang="en-US" sz="1800" b="0" i="0" u="none"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鋰電池快速測試</a:t>
            </a:r>
            <a:endParaRPr lang="en-HK" dirty="0">
              <a:solidFill>
                <a:schemeClr val="bg1"/>
              </a:solidFill>
            </a:endParaRPr>
          </a:p>
        </p:txBody>
      </p:sp>
      <p:sp>
        <p:nvSpPr>
          <p:cNvPr id="9" name="Rectangle: Rounded Corners 8">
            <a:extLst>
              <a:ext uri="{FF2B5EF4-FFF2-40B4-BE49-F238E27FC236}">
                <a16:creationId xmlns:a16="http://schemas.microsoft.com/office/drawing/2014/main" id="{BA5BF7CF-8EE7-4D5D-A33C-93D01D3D342E}"/>
              </a:ext>
            </a:extLst>
          </p:cNvPr>
          <p:cNvSpPr/>
          <p:nvPr/>
        </p:nvSpPr>
        <p:spPr>
          <a:xfrm>
            <a:off x="2410692" y="3181934"/>
            <a:ext cx="1122218" cy="302493"/>
          </a:xfrm>
          <a:prstGeom prst="round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9" name="TextBox 18">
            <a:extLst>
              <a:ext uri="{FF2B5EF4-FFF2-40B4-BE49-F238E27FC236}">
                <a16:creationId xmlns:a16="http://schemas.microsoft.com/office/drawing/2014/main" id="{A6B8CFF0-6F1A-4787-BFD9-DF4FD951F56E}"/>
              </a:ext>
            </a:extLst>
          </p:cNvPr>
          <p:cNvSpPr txBox="1"/>
          <p:nvPr/>
        </p:nvSpPr>
        <p:spPr>
          <a:xfrm>
            <a:off x="3668649" y="3412662"/>
            <a:ext cx="2590997" cy="892552"/>
          </a:xfrm>
          <a:prstGeom prst="rect">
            <a:avLst/>
          </a:prstGeom>
          <a:noFill/>
        </p:spPr>
        <p:txBody>
          <a:bodyPr wrap="square">
            <a:spAutoFit/>
          </a:bodyPr>
          <a:lstStyle/>
          <a:p>
            <a:pPr algn="just" defTabSz="914400" eaLnBrk="0" fontAlgn="base" hangingPunct="0">
              <a:spcBef>
                <a:spcPct val="0"/>
              </a:spcBef>
              <a:spcAft>
                <a:spcPct val="0"/>
              </a:spcAft>
            </a:pPr>
            <a:endParaRPr lang="en-US" sz="2000" b="1" dirty="0">
              <a:solidFill>
                <a:schemeClr val="bg1"/>
              </a:solidFill>
            </a:endParaRPr>
          </a:p>
          <a:p>
            <a:pPr algn="just" defTabSz="914400" eaLnBrk="0" fontAlgn="base" hangingPunct="0">
              <a:spcBef>
                <a:spcPct val="0"/>
              </a:spcBef>
              <a:spcAft>
                <a:spcPct val="0"/>
              </a:spcAft>
            </a:pPr>
            <a:r>
              <a:rPr lang="en-US" sz="3200" dirty="0">
                <a:solidFill>
                  <a:schemeClr val="bg1"/>
                </a:solidFill>
                <a:effectLst>
                  <a:outerShdw blurRad="38100" dist="38100" dir="2700000" algn="tl">
                    <a:srgbClr val="000000">
                      <a:alpha val="43137"/>
                    </a:srgbClr>
                  </a:outerShdw>
                </a:effectLst>
              </a:rPr>
              <a:t>O</a:t>
            </a:r>
            <a:r>
              <a:rPr lang="en-US" sz="2000" dirty="0">
                <a:solidFill>
                  <a:schemeClr val="tx1">
                    <a:lumMod val="65000"/>
                    <a:lumOff val="35000"/>
                  </a:schemeClr>
                </a:solidFill>
              </a:rPr>
              <a:t>nly 1 kick………………..</a:t>
            </a:r>
            <a:r>
              <a:rPr lang="en-US" sz="1600" dirty="0">
                <a:solidFill>
                  <a:schemeClr val="bg1"/>
                </a:solidFill>
              </a:rPr>
              <a:t> </a:t>
            </a:r>
            <a:endParaRPr lang="en-US" sz="1600" dirty="0">
              <a:solidFill>
                <a:schemeClr val="tx1">
                  <a:lumMod val="65000"/>
                  <a:lumOff val="35000"/>
                </a:schemeClr>
              </a:solidFill>
            </a:endParaRPr>
          </a:p>
        </p:txBody>
      </p:sp>
      <p:pic>
        <p:nvPicPr>
          <p:cNvPr id="16" name="Picture 15">
            <a:extLst>
              <a:ext uri="{FF2B5EF4-FFF2-40B4-BE49-F238E27FC236}">
                <a16:creationId xmlns:a16="http://schemas.microsoft.com/office/drawing/2014/main" id="{CF1E8845-5DC1-48DA-B9BF-8A4057BCC1F2}"/>
              </a:ext>
            </a:extLst>
          </p:cNvPr>
          <p:cNvPicPr>
            <a:picLocks noChangeAspect="1"/>
          </p:cNvPicPr>
          <p:nvPr/>
        </p:nvPicPr>
        <p:blipFill>
          <a:blip r:embed="rId6">
            <a:alphaModFix amt="52000"/>
          </a:blip>
          <a:stretch>
            <a:fillRect/>
          </a:stretch>
        </p:blipFill>
        <p:spPr>
          <a:xfrm>
            <a:off x="3360253" y="3352778"/>
            <a:ext cx="434394" cy="785353"/>
          </a:xfrm>
          <a:prstGeom prst="rect">
            <a:avLst/>
          </a:prstGeom>
        </p:spPr>
      </p:pic>
      <p:pic>
        <p:nvPicPr>
          <p:cNvPr id="25" name="Picture 24">
            <a:extLst>
              <a:ext uri="{FF2B5EF4-FFF2-40B4-BE49-F238E27FC236}">
                <a16:creationId xmlns:a16="http://schemas.microsoft.com/office/drawing/2014/main" id="{9DB69424-7E72-40E4-82B3-77005780C0FA}"/>
              </a:ext>
            </a:extLst>
          </p:cNvPr>
          <p:cNvPicPr>
            <a:picLocks noChangeAspect="1"/>
          </p:cNvPicPr>
          <p:nvPr/>
        </p:nvPicPr>
        <p:blipFill>
          <a:blip r:embed="rId7"/>
          <a:stretch>
            <a:fillRect/>
          </a:stretch>
        </p:blipFill>
        <p:spPr>
          <a:xfrm>
            <a:off x="3233775" y="4019494"/>
            <a:ext cx="228550" cy="302493"/>
          </a:xfrm>
          <a:prstGeom prst="rect">
            <a:avLst/>
          </a:prstGeom>
        </p:spPr>
      </p:pic>
      <p:pic>
        <p:nvPicPr>
          <p:cNvPr id="27" name="Picture 26">
            <a:extLst>
              <a:ext uri="{FF2B5EF4-FFF2-40B4-BE49-F238E27FC236}">
                <a16:creationId xmlns:a16="http://schemas.microsoft.com/office/drawing/2014/main" id="{BBD21277-4A8E-4E2D-8C26-14F77A953E2B}"/>
              </a:ext>
            </a:extLst>
          </p:cNvPr>
          <p:cNvPicPr>
            <a:picLocks noChangeAspect="1"/>
          </p:cNvPicPr>
          <p:nvPr/>
        </p:nvPicPr>
        <p:blipFill>
          <a:blip r:embed="rId8"/>
          <a:stretch>
            <a:fillRect/>
          </a:stretch>
        </p:blipFill>
        <p:spPr>
          <a:xfrm>
            <a:off x="3716505" y="3288830"/>
            <a:ext cx="235085" cy="408685"/>
          </a:xfrm>
          <a:prstGeom prst="rect">
            <a:avLst/>
          </a:prstGeom>
        </p:spPr>
      </p:pic>
      <p:pic>
        <p:nvPicPr>
          <p:cNvPr id="31" name="Picture 30">
            <a:extLst>
              <a:ext uri="{FF2B5EF4-FFF2-40B4-BE49-F238E27FC236}">
                <a16:creationId xmlns:a16="http://schemas.microsoft.com/office/drawing/2014/main" id="{B0680E00-0A1C-4E01-B1B7-7882447993CC}"/>
              </a:ext>
            </a:extLst>
          </p:cNvPr>
          <p:cNvPicPr>
            <a:picLocks noChangeAspect="1"/>
          </p:cNvPicPr>
          <p:nvPr/>
        </p:nvPicPr>
        <p:blipFill>
          <a:blip r:embed="rId9"/>
          <a:stretch>
            <a:fillRect/>
          </a:stretch>
        </p:blipFill>
        <p:spPr>
          <a:xfrm>
            <a:off x="3093874" y="3361771"/>
            <a:ext cx="434394" cy="101359"/>
          </a:xfrm>
          <a:prstGeom prst="rect">
            <a:avLst/>
          </a:prstGeom>
        </p:spPr>
      </p:pic>
      <p:sp>
        <p:nvSpPr>
          <p:cNvPr id="33" name="TextBox 32">
            <a:extLst>
              <a:ext uri="{FF2B5EF4-FFF2-40B4-BE49-F238E27FC236}">
                <a16:creationId xmlns:a16="http://schemas.microsoft.com/office/drawing/2014/main" id="{27790A0F-56E3-42A2-ADC6-796D65BC4A3B}"/>
              </a:ext>
            </a:extLst>
          </p:cNvPr>
          <p:cNvSpPr txBox="1"/>
          <p:nvPr/>
        </p:nvSpPr>
        <p:spPr>
          <a:xfrm>
            <a:off x="4087354" y="4086412"/>
            <a:ext cx="2598725" cy="1169551"/>
          </a:xfrm>
          <a:prstGeom prst="rect">
            <a:avLst/>
          </a:prstGeom>
          <a:noFill/>
        </p:spPr>
        <p:txBody>
          <a:bodyPr wrap="none" rtlCol="0">
            <a:spAutoFit/>
          </a:bodyPr>
          <a:lstStyle/>
          <a:p>
            <a:pPr algn="just" defTabSz="914400" eaLnBrk="0" fontAlgn="base" hangingPunct="0">
              <a:spcBef>
                <a:spcPct val="0"/>
              </a:spcBef>
              <a:spcAft>
                <a:spcPct val="0"/>
              </a:spcAft>
            </a:pPr>
            <a:r>
              <a:rPr lang="en-US" sz="1600" dirty="0">
                <a:solidFill>
                  <a:schemeClr val="tx1">
                    <a:lumMod val="65000"/>
                    <a:lumOff val="35000"/>
                  </a:schemeClr>
                </a:solidFill>
              </a:rPr>
              <a:t>and answer few questions…..</a:t>
            </a:r>
          </a:p>
          <a:p>
            <a:pPr algn="just" defTabSz="914400" eaLnBrk="0" fontAlgn="base" hangingPunct="0">
              <a:spcBef>
                <a:spcPct val="0"/>
              </a:spcBef>
              <a:spcAft>
                <a:spcPct val="0"/>
              </a:spcAft>
            </a:pPr>
            <a:r>
              <a:rPr lang="en-US" dirty="0">
                <a:solidFill>
                  <a:schemeClr val="tx1">
                    <a:lumMod val="65000"/>
                    <a:lumOff val="35000"/>
                  </a:schemeClr>
                </a:solidFill>
              </a:rPr>
              <a:t>R</a:t>
            </a:r>
            <a:r>
              <a:rPr lang="en-US" kern="1200" dirty="0">
                <a:solidFill>
                  <a:schemeClr val="tx1">
                    <a:lumMod val="65000"/>
                    <a:lumOff val="35000"/>
                  </a:schemeClr>
                </a:solidFill>
                <a:effectLst>
                  <a:outerShdw blurRad="38100" dist="38100" dir="2700000" algn="tl">
                    <a:srgbClr val="000000">
                      <a:alpha val="43137"/>
                    </a:srgbClr>
                  </a:outerShdw>
                </a:effectLst>
              </a:rPr>
              <a:t>esult just prop up!!!</a:t>
            </a:r>
            <a:endParaRPr lang="en-HK" sz="2800" dirty="0">
              <a:solidFill>
                <a:schemeClr val="tx1">
                  <a:lumMod val="65000"/>
                  <a:lumOff val="35000"/>
                </a:schemeClr>
              </a:solidFill>
              <a:effectLst>
                <a:outerShdw blurRad="38100" dist="38100" dir="2700000" algn="tl">
                  <a:srgbClr val="000000">
                    <a:alpha val="43137"/>
                  </a:srgbClr>
                </a:outerShdw>
              </a:effectLst>
            </a:endParaRPr>
          </a:p>
          <a:p>
            <a:pPr algn="just" defTabSz="914400" eaLnBrk="0" fontAlgn="base" hangingPunct="0">
              <a:spcBef>
                <a:spcPct val="0"/>
              </a:spcBef>
              <a:spcAft>
                <a:spcPct val="0"/>
              </a:spcAft>
            </a:pPr>
            <a:endParaRPr lang="en-US" sz="1800" dirty="0">
              <a:solidFill>
                <a:schemeClr val="tx1">
                  <a:lumMod val="65000"/>
                  <a:lumOff val="35000"/>
                </a:schemeClr>
              </a:solidFill>
            </a:endParaRPr>
          </a:p>
          <a:p>
            <a:endParaRPr lang="en-HK" dirty="0"/>
          </a:p>
        </p:txBody>
      </p:sp>
      <p:pic>
        <p:nvPicPr>
          <p:cNvPr id="34" name="Picture 33">
            <a:extLst>
              <a:ext uri="{FF2B5EF4-FFF2-40B4-BE49-F238E27FC236}">
                <a16:creationId xmlns:a16="http://schemas.microsoft.com/office/drawing/2014/main" id="{D471F376-B521-4BB4-8893-3C803BE6B52A}"/>
              </a:ext>
            </a:extLst>
          </p:cNvPr>
          <p:cNvPicPr>
            <a:picLocks noChangeAspect="1"/>
          </p:cNvPicPr>
          <p:nvPr/>
        </p:nvPicPr>
        <p:blipFill>
          <a:blip r:embed="rId10"/>
          <a:stretch>
            <a:fillRect/>
          </a:stretch>
        </p:blipFill>
        <p:spPr>
          <a:xfrm>
            <a:off x="3429000" y="4697724"/>
            <a:ext cx="3223792" cy="2661614"/>
          </a:xfrm>
          <a:prstGeom prst="rect">
            <a:avLst/>
          </a:prstGeom>
          <a:ln>
            <a:solidFill>
              <a:schemeClr val="tx2"/>
            </a:solidFill>
          </a:ln>
        </p:spPr>
      </p:pic>
      <p:sp>
        <p:nvSpPr>
          <p:cNvPr id="35" name="Rectangle 34">
            <a:extLst>
              <a:ext uri="{FF2B5EF4-FFF2-40B4-BE49-F238E27FC236}">
                <a16:creationId xmlns:a16="http://schemas.microsoft.com/office/drawing/2014/main" id="{E4D682EC-E5A0-4866-961C-028F778CAB1A}"/>
              </a:ext>
            </a:extLst>
          </p:cNvPr>
          <p:cNvSpPr/>
          <p:nvPr/>
        </p:nvSpPr>
        <p:spPr>
          <a:xfrm>
            <a:off x="411156" y="2383033"/>
            <a:ext cx="6166848" cy="332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HK" sz="1050" dirty="0"/>
              <a:t>Pictures from  </a:t>
            </a:r>
            <a:r>
              <a:rPr lang="en-HK" sz="1050" dirty="0" err="1"/>
              <a:t>Allaince</a:t>
            </a:r>
            <a:r>
              <a:rPr lang="en-HK" sz="1050" dirty="0"/>
              <a:t> website  </a:t>
            </a:r>
          </a:p>
        </p:txBody>
      </p:sp>
      <p:sp>
        <p:nvSpPr>
          <p:cNvPr id="36" name="TextBox 35">
            <a:extLst>
              <a:ext uri="{FF2B5EF4-FFF2-40B4-BE49-F238E27FC236}">
                <a16:creationId xmlns:a16="http://schemas.microsoft.com/office/drawing/2014/main" id="{8E41C285-8FD0-4510-82CD-A03A41992781}"/>
              </a:ext>
            </a:extLst>
          </p:cNvPr>
          <p:cNvSpPr txBox="1"/>
          <p:nvPr/>
        </p:nvSpPr>
        <p:spPr>
          <a:xfrm>
            <a:off x="471488" y="2385408"/>
            <a:ext cx="4661621" cy="369332"/>
          </a:xfrm>
          <a:prstGeom prst="rect">
            <a:avLst/>
          </a:prstGeom>
          <a:noFill/>
        </p:spPr>
        <p:txBody>
          <a:bodyPr wrap="square">
            <a:spAutoFit/>
          </a:bodyPr>
          <a:lstStyle/>
          <a:p>
            <a:r>
              <a:rPr lang="en-HK" dirty="0">
                <a:solidFill>
                  <a:schemeClr val="bg1"/>
                </a:solidFill>
              </a:rPr>
              <a:t>Lithium Battery Q check </a:t>
            </a:r>
            <a:r>
              <a:rPr lang="zh-TW" altLang="en-US" dirty="0">
                <a:solidFill>
                  <a:schemeClr val="bg1"/>
                </a:solidFill>
              </a:rPr>
              <a:t>鋰電池快速測試</a:t>
            </a:r>
            <a:endParaRPr lang="en-HK" dirty="0">
              <a:solidFill>
                <a:schemeClr val="bg1"/>
              </a:solidFill>
            </a:endParaRPr>
          </a:p>
        </p:txBody>
      </p:sp>
      <p:sp>
        <p:nvSpPr>
          <p:cNvPr id="37" name="Flowchart: Connector 36">
            <a:extLst>
              <a:ext uri="{FF2B5EF4-FFF2-40B4-BE49-F238E27FC236}">
                <a16:creationId xmlns:a16="http://schemas.microsoft.com/office/drawing/2014/main" id="{0C0A346F-2775-4DDD-B369-9F36B73DA09D}"/>
              </a:ext>
            </a:extLst>
          </p:cNvPr>
          <p:cNvSpPr/>
          <p:nvPr/>
        </p:nvSpPr>
        <p:spPr>
          <a:xfrm>
            <a:off x="3168459" y="6260217"/>
            <a:ext cx="3593551" cy="1145313"/>
          </a:xfrm>
          <a:prstGeom prst="flowChartConnector">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38" name="Flowchart: Connector 37">
            <a:extLst>
              <a:ext uri="{FF2B5EF4-FFF2-40B4-BE49-F238E27FC236}">
                <a16:creationId xmlns:a16="http://schemas.microsoft.com/office/drawing/2014/main" id="{C7F75B9E-4AC7-4DF1-B6D9-F2179793CAC1}"/>
              </a:ext>
            </a:extLst>
          </p:cNvPr>
          <p:cNvSpPr/>
          <p:nvPr/>
        </p:nvSpPr>
        <p:spPr>
          <a:xfrm>
            <a:off x="3233775" y="5513294"/>
            <a:ext cx="3468906" cy="812239"/>
          </a:xfrm>
          <a:prstGeom prst="flowChartConnector">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40" name="TextBox 39">
            <a:extLst>
              <a:ext uri="{FF2B5EF4-FFF2-40B4-BE49-F238E27FC236}">
                <a16:creationId xmlns:a16="http://schemas.microsoft.com/office/drawing/2014/main" id="{CDA8209C-153D-47DD-AF8A-10520E1303DF}"/>
              </a:ext>
            </a:extLst>
          </p:cNvPr>
          <p:cNvSpPr txBox="1"/>
          <p:nvPr/>
        </p:nvSpPr>
        <p:spPr>
          <a:xfrm>
            <a:off x="324325" y="5127044"/>
            <a:ext cx="3167923" cy="2262158"/>
          </a:xfrm>
          <a:prstGeom prst="rect">
            <a:avLst/>
          </a:prstGeom>
          <a:noFill/>
        </p:spPr>
        <p:txBody>
          <a:bodyPr wrap="square" rtlCol="0">
            <a:spAutoFit/>
          </a:bodyPr>
          <a:lstStyle/>
          <a:p>
            <a:pPr algn="just" defTabSz="914400" eaLnBrk="0" fontAlgn="base" hangingPunct="0">
              <a:spcBef>
                <a:spcPct val="0"/>
              </a:spcBef>
              <a:spcAft>
                <a:spcPct val="0"/>
              </a:spcAft>
            </a:pPr>
            <a:r>
              <a:rPr lang="en-US" sz="1600" b="1" kern="1200" dirty="0">
                <a:solidFill>
                  <a:schemeClr val="tx1">
                    <a:lumMod val="65000"/>
                    <a:lumOff val="35000"/>
                  </a:schemeClr>
                </a:solidFill>
                <a:effectLst>
                  <a:outerShdw blurRad="38100" dist="38100" dir="2700000" algn="tl">
                    <a:srgbClr val="000000">
                      <a:alpha val="43137"/>
                    </a:srgbClr>
                  </a:outerShdw>
                </a:effectLst>
              </a:rPr>
              <a:t>R</a:t>
            </a:r>
            <a:r>
              <a:rPr lang="en-US" sz="1600" kern="1200" dirty="0">
                <a:solidFill>
                  <a:schemeClr val="tx1">
                    <a:lumMod val="65000"/>
                    <a:lumOff val="35000"/>
                  </a:schemeClr>
                </a:solidFill>
                <a:effectLst>
                  <a:outerShdw blurRad="38100" dist="38100" dir="2700000" algn="tl">
                    <a:srgbClr val="000000">
                      <a:alpha val="43137"/>
                    </a:srgbClr>
                  </a:outerShdw>
                </a:effectLst>
              </a:rPr>
              <a:t>esult just prop up!!!</a:t>
            </a:r>
            <a:endParaRPr lang="en-HK" sz="2400" i="1" dirty="0">
              <a:solidFill>
                <a:schemeClr val="tx1">
                  <a:lumMod val="65000"/>
                  <a:lumOff val="35000"/>
                </a:schemeClr>
              </a:solidFill>
              <a:effectLst>
                <a:outerShdw blurRad="38100" dist="38100" dir="2700000" algn="tl">
                  <a:srgbClr val="000000">
                    <a:alpha val="43137"/>
                  </a:srgbClr>
                </a:outerShdw>
              </a:effectLst>
            </a:endParaRPr>
          </a:p>
          <a:p>
            <a:pPr algn="just" defTabSz="914400" eaLnBrk="0" fontAlgn="base" hangingPunct="0">
              <a:spcBef>
                <a:spcPct val="0"/>
              </a:spcBef>
              <a:spcAft>
                <a:spcPct val="0"/>
              </a:spcAft>
            </a:pPr>
            <a:r>
              <a:rPr lang="en-US" sz="1100" i="1" dirty="0">
                <a:solidFill>
                  <a:schemeClr val="tx1">
                    <a:lumMod val="65000"/>
                    <a:lumOff val="35000"/>
                  </a:schemeClr>
                </a:solidFill>
              </a:rPr>
              <a:t>Packing, shipping requirement all show in one page,</a:t>
            </a:r>
          </a:p>
          <a:p>
            <a:pPr algn="just" defTabSz="914400" eaLnBrk="0" fontAlgn="base" hangingPunct="0">
              <a:spcBef>
                <a:spcPct val="0"/>
              </a:spcBef>
              <a:spcAft>
                <a:spcPct val="0"/>
              </a:spcAft>
            </a:pPr>
            <a:r>
              <a:rPr lang="en-US" sz="1100" i="1" dirty="0">
                <a:solidFill>
                  <a:schemeClr val="tx1">
                    <a:lumMod val="65000"/>
                    <a:lumOff val="35000"/>
                  </a:schemeClr>
                </a:solidFill>
              </a:rPr>
              <a:t>Label marking…..never miss and never be massive</a:t>
            </a:r>
          </a:p>
          <a:p>
            <a:pPr algn="just" defTabSz="914400" eaLnBrk="0" fontAlgn="base" hangingPunct="0">
              <a:spcBef>
                <a:spcPct val="0"/>
              </a:spcBef>
              <a:spcAft>
                <a:spcPct val="0"/>
              </a:spcAft>
            </a:pPr>
            <a:endParaRPr lang="en-US" sz="1100" i="1" dirty="0">
              <a:solidFill>
                <a:schemeClr val="tx1">
                  <a:lumMod val="65000"/>
                  <a:lumOff val="35000"/>
                </a:schemeClr>
              </a:solidFill>
            </a:endParaRPr>
          </a:p>
          <a:p>
            <a:pPr algn="just" defTabSz="914400" eaLnBrk="0" fontAlgn="base" hangingPunct="0">
              <a:spcBef>
                <a:spcPct val="0"/>
              </a:spcBef>
              <a:spcAft>
                <a:spcPct val="0"/>
              </a:spcAft>
            </a:pPr>
            <a:endParaRPr lang="en-US" sz="1100" i="1" dirty="0">
              <a:solidFill>
                <a:schemeClr val="tx1">
                  <a:lumMod val="65000"/>
                  <a:lumOff val="35000"/>
                </a:schemeClr>
              </a:solidFill>
            </a:endParaRPr>
          </a:p>
          <a:p>
            <a:pPr algn="just" defTabSz="914400" eaLnBrk="0" fontAlgn="base" hangingPunct="0">
              <a:spcBef>
                <a:spcPct val="0"/>
              </a:spcBef>
              <a:spcAft>
                <a:spcPct val="0"/>
              </a:spcAft>
            </a:pPr>
            <a:r>
              <a:rPr lang="en-US" sz="1500" b="1" i="1" dirty="0">
                <a:solidFill>
                  <a:srgbClr val="FF0000"/>
                </a:solidFill>
                <a:effectLst>
                  <a:outerShdw blurRad="38100" dist="38100" dir="2700000" algn="tl">
                    <a:srgbClr val="000000">
                      <a:alpha val="43137"/>
                    </a:srgbClr>
                  </a:outerShdw>
                </a:effectLst>
              </a:rPr>
              <a:t>Let’s talk to us</a:t>
            </a:r>
            <a:r>
              <a:rPr lang="en-US" sz="1100" i="1" dirty="0">
                <a:solidFill>
                  <a:srgbClr val="FF0000"/>
                </a:solidFill>
              </a:rPr>
              <a:t>, if you want at your web page !</a:t>
            </a:r>
          </a:p>
          <a:p>
            <a:pPr algn="just" defTabSz="914400" eaLnBrk="0" fontAlgn="base" hangingPunct="0">
              <a:spcBef>
                <a:spcPct val="0"/>
              </a:spcBef>
              <a:spcAft>
                <a:spcPct val="0"/>
              </a:spcAft>
            </a:pPr>
            <a:endParaRPr lang="en-HK" dirty="0"/>
          </a:p>
          <a:p>
            <a:pPr algn="just" defTabSz="914400" eaLnBrk="0" fontAlgn="base" hangingPunct="0">
              <a:spcBef>
                <a:spcPct val="0"/>
              </a:spcBef>
              <a:spcAft>
                <a:spcPct val="0"/>
              </a:spcAft>
            </a:pPr>
            <a:endParaRPr lang="en-HK" sz="1600" dirty="0"/>
          </a:p>
          <a:p>
            <a:pPr algn="just" defTabSz="914400" eaLnBrk="0" fontAlgn="base" hangingPunct="0">
              <a:spcBef>
                <a:spcPct val="0"/>
              </a:spcBef>
              <a:spcAft>
                <a:spcPct val="0"/>
              </a:spcAft>
            </a:pPr>
            <a:endParaRPr lang="en-HK" sz="1600" dirty="0"/>
          </a:p>
          <a:p>
            <a:pPr algn="just" defTabSz="914400" eaLnBrk="0" fontAlgn="base" hangingPunct="0">
              <a:spcBef>
                <a:spcPct val="0"/>
              </a:spcBef>
              <a:spcAft>
                <a:spcPct val="0"/>
              </a:spcAft>
            </a:pPr>
            <a:r>
              <a:rPr lang="en-HK" sz="1600" dirty="0"/>
              <a:t>Try link : www.allaincealliance.com</a:t>
            </a:r>
          </a:p>
        </p:txBody>
      </p:sp>
    </p:spTree>
    <p:extLst>
      <p:ext uri="{BB962C8B-B14F-4D97-AF65-F5344CB8AC3E}">
        <p14:creationId xmlns:p14="http://schemas.microsoft.com/office/powerpoint/2010/main" val="3765246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D9AF52A2D111468A349E6D4EC7EAD7" ma:contentTypeVersion="13" ma:contentTypeDescription="Create a new document." ma:contentTypeScope="" ma:versionID="88da7d83ceeaaeb18be9c5a1a88c0fb4">
  <xsd:schema xmlns:xsd="http://www.w3.org/2001/XMLSchema" xmlns:xs="http://www.w3.org/2001/XMLSchema" xmlns:p="http://schemas.microsoft.com/office/2006/metadata/properties" xmlns:ns3="3d1b5592-fa5b-4b14-bc51-c3f4f705479a" xmlns:ns4="cd7d7e58-6d2d-42dc-b02d-fc25066bf976" targetNamespace="http://schemas.microsoft.com/office/2006/metadata/properties" ma:root="true" ma:fieldsID="ff587d4a14b0d289868a0c1f89118837" ns3:_="" ns4:_="">
    <xsd:import namespace="3d1b5592-fa5b-4b14-bc51-c3f4f705479a"/>
    <xsd:import namespace="cd7d7e58-6d2d-42dc-b02d-fc25066bf97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b5592-fa5b-4b14-bc51-c3f4f70547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d7e58-6d2d-42dc-b02d-fc25066bf97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C18668-46AE-49A5-82AA-21481F147577}">
  <ds:schemaRef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d7d7e58-6d2d-42dc-b02d-fc25066bf976"/>
    <ds:schemaRef ds:uri="3d1b5592-fa5b-4b14-bc51-c3f4f705479a"/>
    <ds:schemaRef ds:uri="http://purl.org/dc/terms/"/>
  </ds:schemaRefs>
</ds:datastoreItem>
</file>

<file path=customXml/itemProps2.xml><?xml version="1.0" encoding="utf-8"?>
<ds:datastoreItem xmlns:ds="http://schemas.openxmlformats.org/officeDocument/2006/customXml" ds:itemID="{354126AD-F5D0-4FCA-9354-D8264AC01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b5592-fa5b-4b14-bc51-c3f4f705479a"/>
    <ds:schemaRef ds:uri="cd7d7e58-6d2d-42dc-b02d-fc25066bf9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93333A-C452-4DCB-8DCA-D9084D3237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7009</TotalTime>
  <Words>963</Words>
  <Application>Microsoft Office PowerPoint</Application>
  <PresentationFormat>On-screen Show (4:3)</PresentationFormat>
  <Paragraphs>198</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 Unicode MS</vt:lpstr>
      <vt:lpstr>Arial</vt:lpstr>
      <vt:lpstr>Calibri</vt:lpstr>
      <vt:lpstr>Calibri Light</vt:lpstr>
      <vt:lpstr>Open Sans</vt:lpstr>
      <vt:lpstr>Roboto</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dc:creator>
  <cp:lastModifiedBy>Jimmy Pang</cp:lastModifiedBy>
  <cp:revision>22</cp:revision>
  <dcterms:created xsi:type="dcterms:W3CDTF">2021-06-26T03:05:38Z</dcterms:created>
  <dcterms:modified xsi:type="dcterms:W3CDTF">2022-09-05T17:23:39Z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0x010100B8D9AF52A2D111468A349E6D4EC7EAD7</vt:lpwstr>
  </property>
</Properties>
</file>